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95" r:id="rId14"/>
    <p:sldId id="300" r:id="rId15"/>
    <p:sldId id="316" r:id="rId16"/>
  </p:sldIdLst>
  <p:sldSz cx="9144000" cy="6858000" type="screen4x3"/>
  <p:notesSz cx="7019925" cy="9305925"/>
  <p:embeddedFontLst>
    <p:embeddedFont>
      <p:font typeface="Swagger" charset="0"/>
      <p:regular r:id="rId18"/>
    </p:embeddedFont>
    <p:embeddedFont>
      <p:font typeface="Calibri" pitchFamily="34" charset="0"/>
      <p:regular r:id="rId19"/>
      <p:bold r:id="rId20"/>
      <p:italic r:id="rId21"/>
      <p:boldItalic r:id="rId22"/>
    </p:embeddedFont>
    <p:embeddedFont>
      <p:font typeface="My Own Topher"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A916"/>
    <a:srgbClr val="068C13"/>
    <a:srgbClr val="FCDE04"/>
    <a:srgbClr val="F2D604"/>
    <a:srgbClr val="080808"/>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13" autoAdjust="0"/>
    <p:restoredTop sz="79032" autoAdjust="0"/>
  </p:normalViewPr>
  <p:slideViewPr>
    <p:cSldViewPr>
      <p:cViewPr>
        <p:scale>
          <a:sx n="50" d="100"/>
          <a:sy n="50" d="100"/>
        </p:scale>
        <p:origin x="-792" y="-2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102"/>
      </p:cViewPr>
      <p:guideLst>
        <p:guide orient="horz" pos="2931"/>
        <p:guide pos="221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DA716972-2710-4DDB-A759-1BF0A1797412}" type="datetimeFigureOut">
              <a:rPr lang="en-US" smtClean="0"/>
              <a:pPr/>
              <a:t>3/29/2015</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E4AC8914-6988-42FF-AE9C-0B6F116A607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may want</a:t>
            </a:r>
            <a:r>
              <a:rPr lang="en-US" baseline="0" dirty="0" smtClean="0"/>
              <a:t> to conduct pretest using the very last slide page.  </a:t>
            </a:r>
          </a:p>
          <a:p>
            <a:endParaRPr lang="en-US" baseline="0" dirty="0" smtClean="0"/>
          </a:p>
          <a:p>
            <a:r>
              <a:rPr lang="en-US" baseline="0" dirty="0" smtClean="0"/>
              <a:t>PREPARATION:</a:t>
            </a:r>
          </a:p>
          <a:p>
            <a:pPr>
              <a:buFont typeface="Arial" pitchFamily="34" charset="0"/>
              <a:buChar char="•"/>
            </a:pPr>
            <a:r>
              <a:rPr lang="en-US" baseline="0" dirty="0" smtClean="0"/>
              <a:t>Yes/No cards (I have students make these and keep in their desk)</a:t>
            </a:r>
          </a:p>
          <a:p>
            <a:pPr>
              <a:buFont typeface="Arial" pitchFamily="34" charset="0"/>
              <a:buChar char="•"/>
            </a:pPr>
            <a:r>
              <a:rPr lang="en-US" baseline="0" dirty="0" smtClean="0"/>
              <a:t>Copy exit slip</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E4AC8914-6988-42FF-AE9C-0B6F116A607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871">
              <a:defRPr/>
            </a:pPr>
            <a:r>
              <a:rPr lang="en-US" dirty="0" smtClean="0"/>
              <a:t>T:  Now it’s your turn! </a:t>
            </a:r>
            <a:r>
              <a:rPr lang="en-US" dirty="0" smtClean="0"/>
              <a:t>As I give you each situation, if you might hear a snicker, say “snickered.”  If  not, say “No Way.” </a:t>
            </a:r>
            <a:r>
              <a:rPr lang="en-US" b="1" dirty="0" smtClean="0"/>
              <a:t>Click once for each new clue.</a:t>
            </a:r>
          </a:p>
          <a:p>
            <a:pPr defTabSz="932871">
              <a:defRPr/>
            </a:pPr>
            <a:r>
              <a:rPr lang="en-US" dirty="0" smtClean="0"/>
              <a:t>T: Turn and talk to partner to complete sentence.  </a:t>
            </a:r>
            <a:r>
              <a:rPr lang="en-US" b="1" dirty="0" smtClean="0"/>
              <a:t>Click for prompt.</a:t>
            </a:r>
          </a:p>
          <a:p>
            <a:pPr defTabSz="932871">
              <a:defRPr/>
            </a:pPr>
            <a:r>
              <a:rPr lang="en-US" dirty="0" smtClean="0"/>
              <a:t>Circulate one minute; share responses. </a:t>
            </a:r>
          </a:p>
          <a:p>
            <a:pPr defTabSz="932871">
              <a:defRPr/>
            </a:pPr>
            <a:r>
              <a:rPr lang="en-US" dirty="0" smtClean="0"/>
              <a:t>T: Turn and talk to partner about this statement. </a:t>
            </a:r>
            <a:r>
              <a:rPr lang="en-US" b="1" dirty="0" smtClean="0"/>
              <a:t>Click for prompt</a:t>
            </a:r>
            <a:r>
              <a:rPr lang="en-US" dirty="0" smtClean="0"/>
              <a:t>.</a:t>
            </a:r>
          </a:p>
          <a:p>
            <a:pPr defTabSz="932871">
              <a:defRPr/>
            </a:pPr>
            <a:r>
              <a:rPr lang="en-US" dirty="0" smtClean="0"/>
              <a:t>Circulate 1 minute; share responses.</a:t>
            </a:r>
          </a:p>
          <a:p>
            <a:pPr defTabSz="932871">
              <a:defRPr/>
            </a:pPr>
            <a:r>
              <a:rPr lang="en-US" b="1" dirty="0" smtClean="0"/>
              <a:t>Click for last slide reviewing snickered.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4AC8914-6988-42FF-AE9C-0B6F116A607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slide. </a:t>
            </a:r>
            <a:r>
              <a:rPr lang="en-US" b="1" dirty="0" smtClean="0"/>
              <a:t>Click to display BIG word after choral response!</a:t>
            </a:r>
          </a:p>
          <a:p>
            <a:endParaRPr lang="en-US" dirty="0"/>
          </a:p>
        </p:txBody>
      </p:sp>
      <p:sp>
        <p:nvSpPr>
          <p:cNvPr id="4" name="Slide Number Placeholder 3"/>
          <p:cNvSpPr>
            <a:spLocks noGrp="1"/>
          </p:cNvSpPr>
          <p:nvPr>
            <p:ph type="sldNum" sz="quarter" idx="10"/>
          </p:nvPr>
        </p:nvSpPr>
        <p:spPr/>
        <p:txBody>
          <a:bodyPr/>
          <a:lstStyle/>
          <a:p>
            <a:fld id="{E4AC8914-6988-42FF-AE9C-0B6F116A607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I</a:t>
            </a:r>
            <a:r>
              <a:rPr lang="en-US" b="0" baseline="0" dirty="0" smtClean="0"/>
              <a:t> allow 5 minutes for this activity and provide time for sharing at the end.  A three sentence limit works well.  The more students do this, the better they get!</a:t>
            </a:r>
            <a:endParaRPr lang="en-US" b="0" dirty="0" smtClean="0"/>
          </a:p>
          <a:p>
            <a:endParaRPr lang="en-US" b="0" dirty="0" smtClean="0"/>
          </a:p>
          <a:p>
            <a:endParaRPr lang="en-US" b="0" dirty="0" smtClean="0"/>
          </a:p>
          <a:p>
            <a:r>
              <a:rPr lang="en-US" b="0" dirty="0" smtClean="0"/>
              <a:t>EXAMPLE:  I snickered</a:t>
            </a:r>
            <a:r>
              <a:rPr lang="en-US" b="0" baseline="0" dirty="0" smtClean="0"/>
              <a:t> at my  mother’s frantic antics while she was preparing for her big speech!</a:t>
            </a:r>
            <a:endParaRPr lang="en-US" b="0" dirty="0"/>
          </a:p>
        </p:txBody>
      </p:sp>
      <p:sp>
        <p:nvSpPr>
          <p:cNvPr id="4" name="Slide Number Placeholder 3"/>
          <p:cNvSpPr>
            <a:spLocks noGrp="1"/>
          </p:cNvSpPr>
          <p:nvPr>
            <p:ph type="sldNum" sz="quarter" idx="10"/>
          </p:nvPr>
        </p:nvSpPr>
        <p:spPr/>
        <p:txBody>
          <a:bodyPr/>
          <a:lstStyle/>
          <a:p>
            <a:fld id="{E4AC8914-6988-42FF-AE9C-0B6F116A607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AC8914-6988-42FF-AE9C-0B6F116A607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AC8914-6988-42FF-AE9C-0B6F116A607E}"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DAY 1</a:t>
            </a:r>
          </a:p>
          <a:p>
            <a:r>
              <a:rPr lang="en-US" dirty="0" smtClean="0"/>
              <a:t>T:</a:t>
            </a:r>
            <a:r>
              <a:rPr lang="en-US" baseline="0" dirty="0" smtClean="0"/>
              <a:t> Today, we are going to introduce 3 new words used in Verdi. First, we want to refresh our brains and review the story of Verdi.  With your shoulder partner, I want partner A to do the “somebody,” partner B to do the “wanted,” and alternate the last two sections.  Retell the one-sentence summary to one another until the timer goes off.  (Set timer for 30 seconds minutes- I use http://www.online-stopwatch.com/).  </a:t>
            </a:r>
          </a:p>
          <a:p>
            <a:endParaRPr lang="en-US" baseline="0" dirty="0" smtClean="0"/>
          </a:p>
          <a:p>
            <a:r>
              <a:rPr lang="en-US" baseline="0" dirty="0" smtClean="0"/>
              <a:t>Circulate and eavesdrop providing assistance as needed.</a:t>
            </a:r>
          </a:p>
          <a:p>
            <a:endParaRPr lang="en-US" baseline="0" dirty="0" smtClean="0"/>
          </a:p>
          <a:p>
            <a:r>
              <a:rPr lang="en-US" baseline="0" dirty="0" smtClean="0"/>
              <a:t>Choose a way to share a few responses:  1) Groups who had good examples share  2)Have groups who had good examples alternate the summary parts  3)Have the whole class attempt to alternate one summary    However, you do it, this is a good time to talk about the difficulty of creating a succinct summary and really “zooming” in on the big ideas of the story.  </a:t>
            </a:r>
          </a:p>
          <a:p>
            <a:endParaRPr lang="en-US" baseline="0" dirty="0" smtClean="0"/>
          </a:p>
          <a:p>
            <a:r>
              <a:rPr lang="en-US" baseline="0" dirty="0" smtClean="0"/>
              <a:t>Display teacher solution and compare class solution.</a:t>
            </a:r>
          </a:p>
        </p:txBody>
      </p:sp>
      <p:sp>
        <p:nvSpPr>
          <p:cNvPr id="4" name="Slide Number Placeholder 3"/>
          <p:cNvSpPr>
            <a:spLocks noGrp="1"/>
          </p:cNvSpPr>
          <p:nvPr>
            <p:ph type="sldNum" sz="quarter" idx="10"/>
          </p:nvPr>
        </p:nvSpPr>
        <p:spPr/>
        <p:txBody>
          <a:bodyPr/>
          <a:lstStyle/>
          <a:p>
            <a:fld id="{E4AC8914-6988-42FF-AE9C-0B6F116A607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  Our first word is frantic.  (</a:t>
            </a:r>
            <a:r>
              <a:rPr lang="en-US" dirty="0" err="1" smtClean="0"/>
              <a:t>fran</a:t>
            </a:r>
            <a:r>
              <a:rPr lang="en-US" dirty="0" smtClean="0"/>
              <a:t>-tic)</a:t>
            </a:r>
          </a:p>
          <a:p>
            <a:r>
              <a:rPr lang="en-US" dirty="0" smtClean="0"/>
              <a:t>T:  Say “frantic” with me.</a:t>
            </a:r>
          </a:p>
          <a:p>
            <a:r>
              <a:rPr lang="en-US" dirty="0" smtClean="0"/>
              <a:t>T:  In the story “Verdi,” frantic is used in the following way: </a:t>
            </a:r>
            <a:r>
              <a:rPr lang="en-US" b="1" dirty="0" smtClean="0"/>
              <a:t>click to read context; </a:t>
            </a:r>
            <a:r>
              <a:rPr lang="en-US" dirty="0" smtClean="0"/>
              <a:t>read context.</a:t>
            </a:r>
            <a:endParaRPr lang="en-US" b="1" dirty="0" smtClean="0"/>
          </a:p>
          <a:p>
            <a:r>
              <a:rPr lang="en-US" b="1" dirty="0" smtClean="0"/>
              <a:t>Click again for definition; </a:t>
            </a:r>
            <a:r>
              <a:rPr lang="en-US" dirty="0" smtClean="0"/>
              <a:t>read definition.</a:t>
            </a:r>
          </a:p>
          <a:p>
            <a:r>
              <a:rPr lang="en-US" dirty="0" smtClean="0"/>
              <a:t>T:  I notice that Verdi is splashing which usually requires a lot of movement and the fish at the bottom notices his wild movement, so I know that frantic must mean there is a lot of wild behavior going on!</a:t>
            </a:r>
            <a:endParaRPr lang="en-US" b="1" dirty="0" smtClean="0"/>
          </a:p>
          <a:p>
            <a:r>
              <a:rPr lang="en-US" dirty="0" smtClean="0"/>
              <a:t>T:  Sometimes in the morning people can behave frantically if they are running late for work.</a:t>
            </a:r>
          </a:p>
          <a:p>
            <a:r>
              <a:rPr lang="en-US" dirty="0" smtClean="0"/>
              <a:t>T:  I also remember losing my purse one time…that made me worry like crazy!  My credit cards, check book, everything missing?</a:t>
            </a:r>
          </a:p>
          <a:p>
            <a:r>
              <a:rPr lang="en-US" b="1" dirty="0" smtClean="0"/>
              <a:t>Click </a:t>
            </a:r>
            <a:r>
              <a:rPr lang="en-US" dirty="0" smtClean="0"/>
              <a:t>for student shared activities.</a:t>
            </a:r>
            <a:endParaRPr lang="en-US" b="1" dirty="0" smtClean="0"/>
          </a:p>
          <a:p>
            <a:endParaRPr lang="en-US" dirty="0"/>
          </a:p>
        </p:txBody>
      </p:sp>
      <p:sp>
        <p:nvSpPr>
          <p:cNvPr id="4" name="Slide Number Placeholder 3"/>
          <p:cNvSpPr>
            <a:spLocks noGrp="1"/>
          </p:cNvSpPr>
          <p:nvPr>
            <p:ph type="sldNum" sz="quarter" idx="10"/>
          </p:nvPr>
        </p:nvSpPr>
        <p:spPr/>
        <p:txBody>
          <a:bodyPr/>
          <a:lstStyle/>
          <a:p>
            <a:fld id="{E4AC8914-6988-42FF-AE9C-0B6F116A607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871">
              <a:defRPr/>
            </a:pPr>
            <a:r>
              <a:rPr lang="en-US" dirty="0" smtClean="0"/>
              <a:t>T:  Now it’s your turn! </a:t>
            </a:r>
            <a:r>
              <a:rPr lang="en-US" dirty="0" smtClean="0"/>
              <a:t>As I give you a situation, if you would feel frantic say “frantic.”  If  not, say, “No Way.”  </a:t>
            </a:r>
            <a:r>
              <a:rPr lang="en-US" b="1" dirty="0" smtClean="0"/>
              <a:t>Click once for each new clue.</a:t>
            </a:r>
          </a:p>
          <a:p>
            <a:pPr defTabSz="932871">
              <a:defRPr/>
            </a:pPr>
            <a:r>
              <a:rPr lang="en-US" dirty="0" smtClean="0"/>
              <a:t>T: Turn and talk to partner to complete the sentence.  </a:t>
            </a:r>
            <a:r>
              <a:rPr lang="en-US" b="1" dirty="0" smtClean="0"/>
              <a:t>Click for prompt.</a:t>
            </a:r>
          </a:p>
          <a:p>
            <a:pPr defTabSz="932871">
              <a:defRPr/>
            </a:pPr>
            <a:r>
              <a:rPr lang="en-US" dirty="0" smtClean="0"/>
              <a:t>Circulate one minute; share 2 responses. </a:t>
            </a:r>
          </a:p>
          <a:p>
            <a:pPr defTabSz="932871">
              <a:defRPr/>
            </a:pPr>
            <a:r>
              <a:rPr lang="en-US" dirty="0" smtClean="0"/>
              <a:t>T: Turn and talk to partner about this statement. </a:t>
            </a:r>
            <a:r>
              <a:rPr lang="en-US" b="1" dirty="0" smtClean="0"/>
              <a:t>Click for prompt</a:t>
            </a:r>
            <a:r>
              <a:rPr lang="en-US" dirty="0" smtClean="0"/>
              <a:t>.</a:t>
            </a:r>
          </a:p>
          <a:p>
            <a:pPr defTabSz="932871">
              <a:defRPr/>
            </a:pPr>
            <a:r>
              <a:rPr lang="en-US" dirty="0" smtClean="0"/>
              <a:t>Circulate 1 minute; share 2 responses.</a:t>
            </a:r>
          </a:p>
          <a:p>
            <a:pPr defTabSz="932871">
              <a:defRPr/>
            </a:pPr>
            <a:r>
              <a:rPr lang="en-US" b="1" dirty="0" smtClean="0"/>
              <a:t>Click for last slide reviewing frantic.</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4AC8914-6988-42FF-AE9C-0B6F116A607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slide. </a:t>
            </a:r>
            <a:r>
              <a:rPr lang="en-US" b="1" dirty="0" smtClean="0"/>
              <a:t>Click to display BIG word after choral response!</a:t>
            </a:r>
          </a:p>
          <a:p>
            <a:endParaRPr lang="en-US" dirty="0"/>
          </a:p>
        </p:txBody>
      </p:sp>
      <p:sp>
        <p:nvSpPr>
          <p:cNvPr id="4" name="Slide Number Placeholder 3"/>
          <p:cNvSpPr>
            <a:spLocks noGrp="1"/>
          </p:cNvSpPr>
          <p:nvPr>
            <p:ph type="sldNum" sz="quarter" idx="10"/>
          </p:nvPr>
        </p:nvSpPr>
        <p:spPr/>
        <p:txBody>
          <a:bodyPr/>
          <a:lstStyle/>
          <a:p>
            <a:fld id="{E4AC8914-6988-42FF-AE9C-0B6F116A607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 Our second word is antics.  (an-tics) </a:t>
            </a:r>
          </a:p>
          <a:p>
            <a:r>
              <a:rPr lang="en-US" dirty="0" smtClean="0"/>
              <a:t>T: Say “antics” with me.</a:t>
            </a:r>
          </a:p>
          <a:p>
            <a:r>
              <a:rPr lang="en-US" dirty="0" smtClean="0"/>
              <a:t>T:  In the story “Verdi,” antics is used in the following way: </a:t>
            </a:r>
            <a:r>
              <a:rPr lang="en-US" b="1" dirty="0" smtClean="0"/>
              <a:t>click to read context; </a:t>
            </a:r>
            <a:r>
              <a:rPr lang="en-US" dirty="0" smtClean="0"/>
              <a:t>read context.</a:t>
            </a:r>
            <a:endParaRPr lang="en-US" b="1" dirty="0" smtClean="0"/>
          </a:p>
          <a:p>
            <a:r>
              <a:rPr lang="en-US" b="1" dirty="0" smtClean="0"/>
              <a:t>Click again for definition; </a:t>
            </a:r>
            <a:r>
              <a:rPr lang="en-US" dirty="0" smtClean="0"/>
              <a:t>read definition.</a:t>
            </a:r>
          </a:p>
          <a:p>
            <a:r>
              <a:rPr lang="en-US" dirty="0" smtClean="0"/>
              <a:t>T:  Right before this passage, I remember Verdi was doing all sorts of silly things while the greens watched and thought he silly and young he was.  That helps me figure out that antics are the silly behaviors someone is displaying.</a:t>
            </a:r>
            <a:endParaRPr lang="en-US" b="1" dirty="0" smtClean="0"/>
          </a:p>
          <a:p>
            <a:r>
              <a:rPr lang="en-US" dirty="0" smtClean="0"/>
              <a:t>T:  I think we’ve seen a few examples of antics in here this year! </a:t>
            </a:r>
            <a:r>
              <a:rPr lang="en-US" b="1" dirty="0" smtClean="0"/>
              <a:t>Fill in your example</a:t>
            </a:r>
            <a:r>
              <a:rPr lang="en-US" dirty="0" smtClean="0"/>
              <a:t>.</a:t>
            </a:r>
          </a:p>
          <a:p>
            <a:r>
              <a:rPr lang="en-US" dirty="0" smtClean="0"/>
              <a:t>T:  Many times siblings are guilty of silly behaviors, or antics, that annoy their brothers and sisters and lead to bigger arguments!</a:t>
            </a:r>
          </a:p>
          <a:p>
            <a:r>
              <a:rPr lang="en-US" b="1" dirty="0" smtClean="0"/>
              <a:t>Click </a:t>
            </a:r>
            <a:r>
              <a:rPr lang="en-US" dirty="0" smtClean="0"/>
              <a:t>for student shared activities.</a:t>
            </a:r>
            <a:endParaRPr lang="en-US" b="1" dirty="0" smtClean="0"/>
          </a:p>
          <a:p>
            <a:endParaRPr lang="en-US" dirty="0"/>
          </a:p>
        </p:txBody>
      </p:sp>
      <p:sp>
        <p:nvSpPr>
          <p:cNvPr id="4" name="Slide Number Placeholder 3"/>
          <p:cNvSpPr>
            <a:spLocks noGrp="1"/>
          </p:cNvSpPr>
          <p:nvPr>
            <p:ph type="sldNum" sz="quarter" idx="10"/>
          </p:nvPr>
        </p:nvSpPr>
        <p:spPr/>
        <p:txBody>
          <a:bodyPr/>
          <a:lstStyle/>
          <a:p>
            <a:fld id="{E4AC8914-6988-42FF-AE9C-0B6F116A607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871">
              <a:defRPr/>
            </a:pPr>
            <a:r>
              <a:rPr lang="en-US" dirty="0" smtClean="0"/>
              <a:t>T:  Now it’s your turn! </a:t>
            </a:r>
            <a:r>
              <a:rPr lang="en-US" dirty="0" smtClean="0"/>
              <a:t>As I give you a situation which you believe are antics say “antics.”  If not, say “No Way.” </a:t>
            </a:r>
            <a:r>
              <a:rPr lang="en-US" b="1" dirty="0" smtClean="0"/>
              <a:t>Click once for each new clue.</a:t>
            </a:r>
          </a:p>
          <a:p>
            <a:pPr defTabSz="932871">
              <a:defRPr/>
            </a:pPr>
            <a:r>
              <a:rPr lang="en-US" dirty="0" smtClean="0"/>
              <a:t>T: Turn and talk to partner.  </a:t>
            </a:r>
            <a:r>
              <a:rPr lang="en-US" b="1" dirty="0" smtClean="0"/>
              <a:t>Click for prompt.</a:t>
            </a:r>
          </a:p>
          <a:p>
            <a:pPr defTabSz="932871">
              <a:defRPr/>
            </a:pPr>
            <a:r>
              <a:rPr lang="en-US" dirty="0" smtClean="0"/>
              <a:t>Circulate one minute; share 2 responses. </a:t>
            </a:r>
          </a:p>
          <a:p>
            <a:pPr defTabSz="932871">
              <a:defRPr/>
            </a:pPr>
            <a:r>
              <a:rPr lang="en-US" dirty="0" smtClean="0"/>
              <a:t>T: Turn and talk to partner about this statement. </a:t>
            </a:r>
            <a:r>
              <a:rPr lang="en-US" b="1" dirty="0" smtClean="0"/>
              <a:t>Click for prompt</a:t>
            </a:r>
            <a:r>
              <a:rPr lang="en-US" dirty="0" smtClean="0"/>
              <a:t>.</a:t>
            </a:r>
          </a:p>
          <a:p>
            <a:pPr defTabSz="932871">
              <a:defRPr/>
            </a:pPr>
            <a:r>
              <a:rPr lang="en-US" dirty="0" smtClean="0"/>
              <a:t>Circulate 1 minute; share 2 responses.</a:t>
            </a:r>
          </a:p>
          <a:p>
            <a:pPr defTabSz="932871">
              <a:defRPr/>
            </a:pPr>
            <a:r>
              <a:rPr lang="en-US" b="1" dirty="0" smtClean="0"/>
              <a:t>Click for last slide reviewing antics.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4AC8914-6988-42FF-AE9C-0B6F116A607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slide. </a:t>
            </a:r>
            <a:r>
              <a:rPr lang="en-US" b="1" dirty="0" smtClean="0"/>
              <a:t>Click to display BIG word after choral response!</a:t>
            </a:r>
          </a:p>
          <a:p>
            <a:endParaRPr lang="en-US" dirty="0"/>
          </a:p>
        </p:txBody>
      </p:sp>
      <p:sp>
        <p:nvSpPr>
          <p:cNvPr id="4" name="Slide Number Placeholder 3"/>
          <p:cNvSpPr>
            <a:spLocks noGrp="1"/>
          </p:cNvSpPr>
          <p:nvPr>
            <p:ph type="sldNum" sz="quarter" idx="10"/>
          </p:nvPr>
        </p:nvSpPr>
        <p:spPr/>
        <p:txBody>
          <a:bodyPr/>
          <a:lstStyle/>
          <a:p>
            <a:fld id="{E4AC8914-6988-42FF-AE9C-0B6F116A607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 Our third word is snickered.  (snick-</a:t>
            </a:r>
            <a:r>
              <a:rPr lang="en-US" dirty="0" err="1" smtClean="0"/>
              <a:t>ered</a:t>
            </a:r>
            <a:r>
              <a:rPr lang="en-US" dirty="0" smtClean="0"/>
              <a:t>) </a:t>
            </a:r>
          </a:p>
          <a:p>
            <a:r>
              <a:rPr lang="en-US" dirty="0" smtClean="0"/>
              <a:t>T: Say “snickered” with me.</a:t>
            </a:r>
          </a:p>
          <a:p>
            <a:r>
              <a:rPr lang="en-US" dirty="0" smtClean="0"/>
              <a:t>T:  In the story “Verdi,” snickered is used in the following way: </a:t>
            </a:r>
            <a:r>
              <a:rPr lang="en-US" b="1" dirty="0" smtClean="0"/>
              <a:t>click to read context; </a:t>
            </a:r>
            <a:r>
              <a:rPr lang="en-US" dirty="0" smtClean="0"/>
              <a:t>read context.</a:t>
            </a:r>
            <a:endParaRPr lang="en-US" b="1" dirty="0" smtClean="0"/>
          </a:p>
          <a:p>
            <a:r>
              <a:rPr lang="en-US" b="1" dirty="0" smtClean="0"/>
              <a:t>Click again for definition; </a:t>
            </a:r>
            <a:r>
              <a:rPr lang="en-US" dirty="0" smtClean="0"/>
              <a:t>read definition.</a:t>
            </a:r>
          </a:p>
          <a:p>
            <a:r>
              <a:rPr lang="en-US" dirty="0" smtClean="0"/>
              <a:t>T:  I can tell that these young snakes think Verdi is just an old cranky green by their comment, “Do you think he ever moves?” and then they snicker.  This helps show me that snickering is not a friendly laugh…they are clearly making fun of him.</a:t>
            </a:r>
            <a:endParaRPr lang="en-US" b="1" dirty="0" smtClean="0"/>
          </a:p>
          <a:p>
            <a:r>
              <a:rPr lang="en-US" dirty="0" smtClean="0"/>
              <a:t>T:  When someone trips, I’ve seen people snicker.   This is a good example of laughing AT someone, not WITH them, which is a lot like snickering. (but it’s done quietly)</a:t>
            </a:r>
          </a:p>
          <a:p>
            <a:r>
              <a:rPr lang="en-US" dirty="0" smtClean="0"/>
              <a:t>T:  I once snickered at my mom for spilling coffee on her shirt, and she got MAD!</a:t>
            </a:r>
          </a:p>
          <a:p>
            <a:r>
              <a:rPr lang="en-US" b="1" dirty="0" smtClean="0"/>
              <a:t>Click </a:t>
            </a:r>
            <a:r>
              <a:rPr lang="en-US" dirty="0" smtClean="0"/>
              <a:t>for student shared activities.</a:t>
            </a:r>
            <a:endParaRPr lang="en-US" b="1" dirty="0" smtClean="0"/>
          </a:p>
          <a:p>
            <a:endParaRPr lang="en-US" dirty="0"/>
          </a:p>
        </p:txBody>
      </p:sp>
      <p:sp>
        <p:nvSpPr>
          <p:cNvPr id="4" name="Slide Number Placeholder 3"/>
          <p:cNvSpPr>
            <a:spLocks noGrp="1"/>
          </p:cNvSpPr>
          <p:nvPr>
            <p:ph type="sldNum" sz="quarter" idx="10"/>
          </p:nvPr>
        </p:nvSpPr>
        <p:spPr/>
        <p:txBody>
          <a:bodyPr/>
          <a:lstStyle/>
          <a:p>
            <a:fld id="{E4AC8914-6988-42FF-AE9C-0B6F116A607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9EC2BA-C2EE-41B3-B6B2-7F0905EC2A55}" type="datetime1">
              <a:rPr lang="en-US" smtClean="0"/>
              <a:pPr/>
              <a:t>3/29/2015</a:t>
            </a:fld>
            <a:endParaRPr lang="en-US"/>
          </a:p>
        </p:txBody>
      </p:sp>
      <p:sp>
        <p:nvSpPr>
          <p:cNvPr id="5" name="Footer Placeholder 4"/>
          <p:cNvSpPr>
            <a:spLocks noGrp="1"/>
          </p:cNvSpPr>
          <p:nvPr>
            <p:ph type="ftr" sz="quarter" idx="11"/>
          </p:nvPr>
        </p:nvSpPr>
        <p:spPr/>
        <p:txBody>
          <a:bodyPr/>
          <a:lstStyle/>
          <a:p>
            <a:r>
              <a:rPr lang="en-US" smtClean="0"/>
              <a:t>© Heather Earley, 2012</a:t>
            </a:r>
            <a:endParaRPr lang="en-US"/>
          </a:p>
        </p:txBody>
      </p:sp>
      <p:sp>
        <p:nvSpPr>
          <p:cNvPr id="6" name="Slide Number Placeholder 5"/>
          <p:cNvSpPr>
            <a:spLocks noGrp="1"/>
          </p:cNvSpPr>
          <p:nvPr>
            <p:ph type="sldNum" sz="quarter" idx="12"/>
          </p:nvPr>
        </p:nvSpPr>
        <p:spPr/>
        <p:txBody>
          <a:bodyPr/>
          <a:lstStyle/>
          <a:p>
            <a:fld id="{D2831E81-B1CE-45D2-BB85-44D7B061DE4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D007FF-78AF-4E4E-B1D0-11607706FE7C}" type="datetime1">
              <a:rPr lang="en-US" smtClean="0"/>
              <a:pPr/>
              <a:t>3/29/2015</a:t>
            </a:fld>
            <a:endParaRPr lang="en-US"/>
          </a:p>
        </p:txBody>
      </p:sp>
      <p:sp>
        <p:nvSpPr>
          <p:cNvPr id="5" name="Footer Placeholder 4"/>
          <p:cNvSpPr>
            <a:spLocks noGrp="1"/>
          </p:cNvSpPr>
          <p:nvPr>
            <p:ph type="ftr" sz="quarter" idx="11"/>
          </p:nvPr>
        </p:nvSpPr>
        <p:spPr/>
        <p:txBody>
          <a:bodyPr/>
          <a:lstStyle/>
          <a:p>
            <a:r>
              <a:rPr lang="en-US" smtClean="0"/>
              <a:t>© Heather Earley, 2012</a:t>
            </a:r>
            <a:endParaRPr lang="en-US"/>
          </a:p>
        </p:txBody>
      </p:sp>
      <p:sp>
        <p:nvSpPr>
          <p:cNvPr id="6" name="Slide Number Placeholder 5"/>
          <p:cNvSpPr>
            <a:spLocks noGrp="1"/>
          </p:cNvSpPr>
          <p:nvPr>
            <p:ph type="sldNum" sz="quarter" idx="12"/>
          </p:nvPr>
        </p:nvSpPr>
        <p:spPr/>
        <p:txBody>
          <a:bodyPr/>
          <a:lstStyle/>
          <a:p>
            <a:fld id="{D2831E81-B1CE-45D2-BB85-44D7B061DE4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67A3A2-117C-4182-81CF-9AEE5BC5E9E5}" type="datetime1">
              <a:rPr lang="en-US" smtClean="0"/>
              <a:pPr/>
              <a:t>3/29/2015</a:t>
            </a:fld>
            <a:endParaRPr lang="en-US"/>
          </a:p>
        </p:txBody>
      </p:sp>
      <p:sp>
        <p:nvSpPr>
          <p:cNvPr id="5" name="Footer Placeholder 4"/>
          <p:cNvSpPr>
            <a:spLocks noGrp="1"/>
          </p:cNvSpPr>
          <p:nvPr>
            <p:ph type="ftr" sz="quarter" idx="11"/>
          </p:nvPr>
        </p:nvSpPr>
        <p:spPr/>
        <p:txBody>
          <a:bodyPr/>
          <a:lstStyle/>
          <a:p>
            <a:r>
              <a:rPr lang="en-US" smtClean="0"/>
              <a:t>© Heather Earley, 2012</a:t>
            </a:r>
            <a:endParaRPr lang="en-US"/>
          </a:p>
        </p:txBody>
      </p:sp>
      <p:sp>
        <p:nvSpPr>
          <p:cNvPr id="6" name="Slide Number Placeholder 5"/>
          <p:cNvSpPr>
            <a:spLocks noGrp="1"/>
          </p:cNvSpPr>
          <p:nvPr>
            <p:ph type="sldNum" sz="quarter" idx="12"/>
          </p:nvPr>
        </p:nvSpPr>
        <p:spPr/>
        <p:txBody>
          <a:bodyPr/>
          <a:lstStyle/>
          <a:p>
            <a:fld id="{D2831E81-B1CE-45D2-BB85-44D7B061DE4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4B61F5-803C-4B34-82A9-BE80ADF797E1}" type="datetime1">
              <a:rPr lang="en-US" smtClean="0"/>
              <a:pPr/>
              <a:t>3/29/2015</a:t>
            </a:fld>
            <a:endParaRPr lang="en-US"/>
          </a:p>
        </p:txBody>
      </p:sp>
      <p:sp>
        <p:nvSpPr>
          <p:cNvPr id="5" name="Footer Placeholder 4"/>
          <p:cNvSpPr>
            <a:spLocks noGrp="1"/>
          </p:cNvSpPr>
          <p:nvPr>
            <p:ph type="ftr" sz="quarter" idx="11"/>
          </p:nvPr>
        </p:nvSpPr>
        <p:spPr/>
        <p:txBody>
          <a:bodyPr/>
          <a:lstStyle/>
          <a:p>
            <a:r>
              <a:rPr lang="en-US" smtClean="0"/>
              <a:t>© Heather Earley, 2012</a:t>
            </a:r>
            <a:endParaRPr lang="en-US"/>
          </a:p>
        </p:txBody>
      </p:sp>
      <p:sp>
        <p:nvSpPr>
          <p:cNvPr id="6" name="Slide Number Placeholder 5"/>
          <p:cNvSpPr>
            <a:spLocks noGrp="1"/>
          </p:cNvSpPr>
          <p:nvPr>
            <p:ph type="sldNum" sz="quarter" idx="12"/>
          </p:nvPr>
        </p:nvSpPr>
        <p:spPr/>
        <p:txBody>
          <a:bodyPr/>
          <a:lstStyle/>
          <a:p>
            <a:fld id="{D2831E81-B1CE-45D2-BB85-44D7B061DE4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1089A0-3CA8-47B9-9496-A5151910B5E4}" type="datetime1">
              <a:rPr lang="en-US" smtClean="0"/>
              <a:pPr/>
              <a:t>3/29/2015</a:t>
            </a:fld>
            <a:endParaRPr lang="en-US"/>
          </a:p>
        </p:txBody>
      </p:sp>
      <p:sp>
        <p:nvSpPr>
          <p:cNvPr id="5" name="Footer Placeholder 4"/>
          <p:cNvSpPr>
            <a:spLocks noGrp="1"/>
          </p:cNvSpPr>
          <p:nvPr>
            <p:ph type="ftr" sz="quarter" idx="11"/>
          </p:nvPr>
        </p:nvSpPr>
        <p:spPr/>
        <p:txBody>
          <a:bodyPr/>
          <a:lstStyle/>
          <a:p>
            <a:r>
              <a:rPr lang="en-US" smtClean="0"/>
              <a:t>© Heather Earley, 2012</a:t>
            </a:r>
            <a:endParaRPr lang="en-US"/>
          </a:p>
        </p:txBody>
      </p:sp>
      <p:sp>
        <p:nvSpPr>
          <p:cNvPr id="6" name="Slide Number Placeholder 5"/>
          <p:cNvSpPr>
            <a:spLocks noGrp="1"/>
          </p:cNvSpPr>
          <p:nvPr>
            <p:ph type="sldNum" sz="quarter" idx="12"/>
          </p:nvPr>
        </p:nvSpPr>
        <p:spPr/>
        <p:txBody>
          <a:bodyPr/>
          <a:lstStyle/>
          <a:p>
            <a:fld id="{D2831E81-B1CE-45D2-BB85-44D7B061DE4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3E1924-BF17-43E4-A9BC-3296827F67AF}" type="datetime1">
              <a:rPr lang="en-US" smtClean="0"/>
              <a:pPr/>
              <a:t>3/29/2015</a:t>
            </a:fld>
            <a:endParaRPr lang="en-US"/>
          </a:p>
        </p:txBody>
      </p:sp>
      <p:sp>
        <p:nvSpPr>
          <p:cNvPr id="6" name="Footer Placeholder 5"/>
          <p:cNvSpPr>
            <a:spLocks noGrp="1"/>
          </p:cNvSpPr>
          <p:nvPr>
            <p:ph type="ftr" sz="quarter" idx="11"/>
          </p:nvPr>
        </p:nvSpPr>
        <p:spPr/>
        <p:txBody>
          <a:bodyPr/>
          <a:lstStyle/>
          <a:p>
            <a:r>
              <a:rPr lang="en-US" smtClean="0"/>
              <a:t>© Heather Earley, 2012</a:t>
            </a:r>
            <a:endParaRPr lang="en-US"/>
          </a:p>
        </p:txBody>
      </p:sp>
      <p:sp>
        <p:nvSpPr>
          <p:cNvPr id="7" name="Slide Number Placeholder 6"/>
          <p:cNvSpPr>
            <a:spLocks noGrp="1"/>
          </p:cNvSpPr>
          <p:nvPr>
            <p:ph type="sldNum" sz="quarter" idx="12"/>
          </p:nvPr>
        </p:nvSpPr>
        <p:spPr/>
        <p:txBody>
          <a:bodyPr/>
          <a:lstStyle/>
          <a:p>
            <a:fld id="{D2831E81-B1CE-45D2-BB85-44D7B061DE4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F82B9D-B232-47A7-87BC-E5A0C418988A}" type="datetime1">
              <a:rPr lang="en-US" smtClean="0"/>
              <a:pPr/>
              <a:t>3/29/2015</a:t>
            </a:fld>
            <a:endParaRPr lang="en-US"/>
          </a:p>
        </p:txBody>
      </p:sp>
      <p:sp>
        <p:nvSpPr>
          <p:cNvPr id="8" name="Footer Placeholder 7"/>
          <p:cNvSpPr>
            <a:spLocks noGrp="1"/>
          </p:cNvSpPr>
          <p:nvPr>
            <p:ph type="ftr" sz="quarter" idx="11"/>
          </p:nvPr>
        </p:nvSpPr>
        <p:spPr/>
        <p:txBody>
          <a:bodyPr/>
          <a:lstStyle/>
          <a:p>
            <a:r>
              <a:rPr lang="en-US" smtClean="0"/>
              <a:t>© Heather Earley, 2012</a:t>
            </a:r>
            <a:endParaRPr lang="en-US"/>
          </a:p>
        </p:txBody>
      </p:sp>
      <p:sp>
        <p:nvSpPr>
          <p:cNvPr id="9" name="Slide Number Placeholder 8"/>
          <p:cNvSpPr>
            <a:spLocks noGrp="1"/>
          </p:cNvSpPr>
          <p:nvPr>
            <p:ph type="sldNum" sz="quarter" idx="12"/>
          </p:nvPr>
        </p:nvSpPr>
        <p:spPr/>
        <p:txBody>
          <a:bodyPr/>
          <a:lstStyle/>
          <a:p>
            <a:fld id="{D2831E81-B1CE-45D2-BB85-44D7B061DE4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B0FFDC-C917-4536-830E-20609602BFF4}" type="datetime1">
              <a:rPr lang="en-US" smtClean="0"/>
              <a:pPr/>
              <a:t>3/29/2015</a:t>
            </a:fld>
            <a:endParaRPr lang="en-US"/>
          </a:p>
        </p:txBody>
      </p:sp>
      <p:sp>
        <p:nvSpPr>
          <p:cNvPr id="4" name="Footer Placeholder 3"/>
          <p:cNvSpPr>
            <a:spLocks noGrp="1"/>
          </p:cNvSpPr>
          <p:nvPr>
            <p:ph type="ftr" sz="quarter" idx="11"/>
          </p:nvPr>
        </p:nvSpPr>
        <p:spPr/>
        <p:txBody>
          <a:bodyPr/>
          <a:lstStyle/>
          <a:p>
            <a:r>
              <a:rPr lang="en-US" smtClean="0"/>
              <a:t>© Heather Earley, 2012</a:t>
            </a:r>
            <a:endParaRPr lang="en-US"/>
          </a:p>
        </p:txBody>
      </p:sp>
      <p:sp>
        <p:nvSpPr>
          <p:cNvPr id="5" name="Slide Number Placeholder 4"/>
          <p:cNvSpPr>
            <a:spLocks noGrp="1"/>
          </p:cNvSpPr>
          <p:nvPr>
            <p:ph type="sldNum" sz="quarter" idx="12"/>
          </p:nvPr>
        </p:nvSpPr>
        <p:spPr/>
        <p:txBody>
          <a:bodyPr/>
          <a:lstStyle/>
          <a:p>
            <a:fld id="{D2831E81-B1CE-45D2-BB85-44D7B061DE4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0D73F9-E97F-4D1E-BDAE-4E9937C97E51}" type="datetime1">
              <a:rPr lang="en-US" smtClean="0"/>
              <a:pPr/>
              <a:t>3/29/2015</a:t>
            </a:fld>
            <a:endParaRPr lang="en-US"/>
          </a:p>
        </p:txBody>
      </p:sp>
      <p:sp>
        <p:nvSpPr>
          <p:cNvPr id="3" name="Footer Placeholder 2"/>
          <p:cNvSpPr>
            <a:spLocks noGrp="1"/>
          </p:cNvSpPr>
          <p:nvPr>
            <p:ph type="ftr" sz="quarter" idx="11"/>
          </p:nvPr>
        </p:nvSpPr>
        <p:spPr/>
        <p:txBody>
          <a:bodyPr/>
          <a:lstStyle/>
          <a:p>
            <a:r>
              <a:rPr lang="en-US" smtClean="0"/>
              <a:t>© Heather Earley, 2012</a:t>
            </a:r>
            <a:endParaRPr lang="en-US"/>
          </a:p>
        </p:txBody>
      </p:sp>
      <p:sp>
        <p:nvSpPr>
          <p:cNvPr id="4" name="Slide Number Placeholder 3"/>
          <p:cNvSpPr>
            <a:spLocks noGrp="1"/>
          </p:cNvSpPr>
          <p:nvPr>
            <p:ph type="sldNum" sz="quarter" idx="12"/>
          </p:nvPr>
        </p:nvSpPr>
        <p:spPr/>
        <p:txBody>
          <a:bodyPr/>
          <a:lstStyle/>
          <a:p>
            <a:fld id="{D2831E81-B1CE-45D2-BB85-44D7B061DE4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A3C3D7-BD47-4C73-A42F-674871DB065F}" type="datetime1">
              <a:rPr lang="en-US" smtClean="0"/>
              <a:pPr/>
              <a:t>3/29/2015</a:t>
            </a:fld>
            <a:endParaRPr lang="en-US"/>
          </a:p>
        </p:txBody>
      </p:sp>
      <p:sp>
        <p:nvSpPr>
          <p:cNvPr id="6" name="Footer Placeholder 5"/>
          <p:cNvSpPr>
            <a:spLocks noGrp="1"/>
          </p:cNvSpPr>
          <p:nvPr>
            <p:ph type="ftr" sz="quarter" idx="11"/>
          </p:nvPr>
        </p:nvSpPr>
        <p:spPr/>
        <p:txBody>
          <a:bodyPr/>
          <a:lstStyle/>
          <a:p>
            <a:r>
              <a:rPr lang="en-US" smtClean="0"/>
              <a:t>© Heather Earley, 2012</a:t>
            </a:r>
            <a:endParaRPr lang="en-US"/>
          </a:p>
        </p:txBody>
      </p:sp>
      <p:sp>
        <p:nvSpPr>
          <p:cNvPr id="7" name="Slide Number Placeholder 6"/>
          <p:cNvSpPr>
            <a:spLocks noGrp="1"/>
          </p:cNvSpPr>
          <p:nvPr>
            <p:ph type="sldNum" sz="quarter" idx="12"/>
          </p:nvPr>
        </p:nvSpPr>
        <p:spPr/>
        <p:txBody>
          <a:bodyPr/>
          <a:lstStyle/>
          <a:p>
            <a:fld id="{D2831E81-B1CE-45D2-BB85-44D7B061DE4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03BA5C-6DB7-42CC-8696-96E55E79EFB1}" type="datetime1">
              <a:rPr lang="en-US" smtClean="0"/>
              <a:pPr/>
              <a:t>3/29/2015</a:t>
            </a:fld>
            <a:endParaRPr lang="en-US"/>
          </a:p>
        </p:txBody>
      </p:sp>
      <p:sp>
        <p:nvSpPr>
          <p:cNvPr id="6" name="Footer Placeholder 5"/>
          <p:cNvSpPr>
            <a:spLocks noGrp="1"/>
          </p:cNvSpPr>
          <p:nvPr>
            <p:ph type="ftr" sz="quarter" idx="11"/>
          </p:nvPr>
        </p:nvSpPr>
        <p:spPr/>
        <p:txBody>
          <a:bodyPr/>
          <a:lstStyle/>
          <a:p>
            <a:r>
              <a:rPr lang="en-US" smtClean="0"/>
              <a:t>© Heather Earley, 2012</a:t>
            </a:r>
            <a:endParaRPr lang="en-US"/>
          </a:p>
        </p:txBody>
      </p:sp>
      <p:sp>
        <p:nvSpPr>
          <p:cNvPr id="7" name="Slide Number Placeholder 6"/>
          <p:cNvSpPr>
            <a:spLocks noGrp="1"/>
          </p:cNvSpPr>
          <p:nvPr>
            <p:ph type="sldNum" sz="quarter" idx="12"/>
          </p:nvPr>
        </p:nvSpPr>
        <p:spPr/>
        <p:txBody>
          <a:bodyPr/>
          <a:lstStyle/>
          <a:p>
            <a:fld id="{D2831E81-B1CE-45D2-BB85-44D7B061DE4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19209F-203A-48CF-991B-371296756B59}" type="datetime1">
              <a:rPr lang="en-US" smtClean="0"/>
              <a:pPr/>
              <a:t>3/29/2015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Heather Earley, 2012</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831E81-B1CE-45D2-BB85-44D7B061DE4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wmf"/></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wmf"/></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91000"/>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1981200" y="1752600"/>
            <a:ext cx="6096000" cy="584775"/>
          </a:xfrm>
          <a:prstGeom prst="rect">
            <a:avLst/>
          </a:prstGeom>
          <a:noFill/>
        </p:spPr>
        <p:txBody>
          <a:bodyPr wrap="square" rtlCol="0">
            <a:spAutoFit/>
          </a:bodyPr>
          <a:lstStyle/>
          <a:p>
            <a:pPr>
              <a:buFont typeface="Arial" pitchFamily="34" charset="0"/>
              <a:buChar char="•"/>
            </a:pPr>
            <a:r>
              <a:rPr lang="en-US" sz="3200" dirty="0" smtClean="0">
                <a:latin typeface="Swagger" pitchFamily="2" charset="0"/>
                <a:ea typeface="Swagger" pitchFamily="2" charset="0"/>
              </a:rPr>
              <a:t>Laughing at someone’s new hair color</a:t>
            </a:r>
            <a:endParaRPr lang="en-US" sz="3200" dirty="0">
              <a:latin typeface="Swagger" pitchFamily="2" charset="0"/>
              <a:ea typeface="Swagger" pitchFamily="2" charset="0"/>
            </a:endParaRPr>
          </a:p>
        </p:txBody>
      </p:sp>
      <p:sp>
        <p:nvSpPr>
          <p:cNvPr id="11" name="TextBox 10"/>
          <p:cNvSpPr txBox="1"/>
          <p:nvPr/>
        </p:nvSpPr>
        <p:spPr>
          <a:xfrm>
            <a:off x="1981200" y="2286000"/>
            <a:ext cx="6093542" cy="584775"/>
          </a:xfrm>
          <a:prstGeom prst="rect">
            <a:avLst/>
          </a:prstGeom>
          <a:noFill/>
        </p:spPr>
        <p:txBody>
          <a:bodyPr wrap="square" rtlCol="0">
            <a:spAutoFit/>
          </a:bodyPr>
          <a:lstStyle/>
          <a:p>
            <a:pPr>
              <a:buFont typeface="Arial" pitchFamily="34" charset="0"/>
              <a:buChar char="•"/>
            </a:pPr>
            <a:r>
              <a:rPr lang="en-US" sz="3200" dirty="0" smtClean="0">
                <a:latin typeface="Swagger" pitchFamily="2" charset="0"/>
                <a:ea typeface="Swagger" pitchFamily="2" charset="0"/>
              </a:rPr>
              <a:t>Laughing at your dog chasing his tail</a:t>
            </a:r>
            <a:endParaRPr lang="en-US" sz="3200" dirty="0">
              <a:latin typeface="Swagger" pitchFamily="2" charset="0"/>
              <a:ea typeface="Swagger" pitchFamily="2" charset="0"/>
            </a:endParaRPr>
          </a:p>
        </p:txBody>
      </p:sp>
      <p:sp>
        <p:nvSpPr>
          <p:cNvPr id="12" name="TextBox 11"/>
          <p:cNvSpPr txBox="1"/>
          <p:nvPr/>
        </p:nvSpPr>
        <p:spPr>
          <a:xfrm>
            <a:off x="1981200" y="2819400"/>
            <a:ext cx="5562600" cy="584775"/>
          </a:xfrm>
          <a:prstGeom prst="rect">
            <a:avLst/>
          </a:prstGeom>
          <a:noFill/>
        </p:spPr>
        <p:txBody>
          <a:bodyPr wrap="square" rtlCol="0">
            <a:spAutoFit/>
          </a:bodyPr>
          <a:lstStyle/>
          <a:p>
            <a:pPr>
              <a:buFont typeface="Arial" pitchFamily="34" charset="0"/>
              <a:buChar char="•"/>
            </a:pPr>
            <a:r>
              <a:rPr lang="en-US" sz="3200" dirty="0" smtClean="0">
                <a:latin typeface="Swagger" pitchFamily="2" charset="0"/>
                <a:ea typeface="Swagger" pitchFamily="2" charset="0"/>
              </a:rPr>
              <a:t>Laughing  at a classmate’s mistake</a:t>
            </a:r>
            <a:endParaRPr lang="en-US" sz="3200" dirty="0">
              <a:latin typeface="Swagger" pitchFamily="2" charset="0"/>
              <a:ea typeface="Swagger" pitchFamily="2" charset="0"/>
            </a:endParaRPr>
          </a:p>
        </p:txBody>
      </p:sp>
      <p:sp>
        <p:nvSpPr>
          <p:cNvPr id="13" name="TextBox 12"/>
          <p:cNvSpPr txBox="1"/>
          <p:nvPr/>
        </p:nvSpPr>
        <p:spPr>
          <a:xfrm>
            <a:off x="1981200" y="3352800"/>
            <a:ext cx="5029200" cy="584775"/>
          </a:xfrm>
          <a:prstGeom prst="rect">
            <a:avLst/>
          </a:prstGeom>
          <a:noFill/>
        </p:spPr>
        <p:txBody>
          <a:bodyPr wrap="square" rtlCol="0">
            <a:spAutoFit/>
          </a:bodyPr>
          <a:lstStyle/>
          <a:p>
            <a:pPr>
              <a:buFont typeface="Arial" pitchFamily="34" charset="0"/>
              <a:buChar char="•"/>
            </a:pPr>
            <a:r>
              <a:rPr lang="en-US" sz="3200" dirty="0" smtClean="0">
                <a:latin typeface="Swagger" pitchFamily="2" charset="0"/>
                <a:ea typeface="Swagger" pitchFamily="2" charset="0"/>
              </a:rPr>
              <a:t>Laughing at a funny joke</a:t>
            </a:r>
            <a:endParaRPr lang="en-US" sz="3200" dirty="0">
              <a:latin typeface="Swagger" pitchFamily="2" charset="0"/>
              <a:ea typeface="Swagger" pitchFamily="2" charset="0"/>
            </a:endParaRPr>
          </a:p>
        </p:txBody>
      </p:sp>
      <p:sp>
        <p:nvSpPr>
          <p:cNvPr id="15" name="Rectangle 14"/>
          <p:cNvSpPr/>
          <p:nvPr/>
        </p:nvSpPr>
        <p:spPr>
          <a:xfrm>
            <a:off x="1295400" y="4191000"/>
            <a:ext cx="3276600" cy="1754326"/>
          </a:xfrm>
          <a:prstGeom prst="rect">
            <a:avLst/>
          </a:prstGeom>
          <a:ln w="31750">
            <a:solidFill>
              <a:schemeClr val="tx1"/>
            </a:solidFill>
          </a:ln>
        </p:spPr>
        <p:txBody>
          <a:bodyPr wrap="square">
            <a:spAutoFit/>
          </a:bodyPr>
          <a:lstStyle/>
          <a:p>
            <a:pPr algn="ctr"/>
            <a:r>
              <a:rPr lang="en-US" sz="3600" dirty="0" smtClean="0">
                <a:latin typeface="Swagger" pitchFamily="2" charset="0"/>
                <a:ea typeface="Swagger" pitchFamily="2" charset="0"/>
              </a:rPr>
              <a:t>The fifth grader </a:t>
            </a:r>
            <a:r>
              <a:rPr lang="en-US" sz="3600" b="1" dirty="0" smtClean="0">
                <a:latin typeface="Swagger" pitchFamily="2" charset="0"/>
                <a:ea typeface="Swagger" pitchFamily="2" charset="0"/>
              </a:rPr>
              <a:t>snickered</a:t>
            </a:r>
            <a:r>
              <a:rPr lang="en-US" sz="3600" dirty="0" smtClean="0">
                <a:latin typeface="Swagger" pitchFamily="2" charset="0"/>
                <a:ea typeface="Swagger" pitchFamily="2" charset="0"/>
              </a:rPr>
              <a:t> because</a:t>
            </a:r>
          </a:p>
          <a:p>
            <a:pPr algn="ctr"/>
            <a:r>
              <a:rPr lang="en-US" sz="3600" dirty="0" smtClean="0">
                <a:latin typeface="Swagger" pitchFamily="2" charset="0"/>
                <a:ea typeface="Swagger" pitchFamily="2" charset="0"/>
              </a:rPr>
              <a:t>_______.</a:t>
            </a:r>
            <a:endParaRPr lang="en-US" sz="3600" dirty="0">
              <a:latin typeface="Swagger" pitchFamily="2" charset="0"/>
              <a:ea typeface="Swagger" pitchFamily="2" charset="0"/>
            </a:endParaRPr>
          </a:p>
        </p:txBody>
      </p:sp>
      <p:sp>
        <p:nvSpPr>
          <p:cNvPr id="16" name="Rectangle 15"/>
          <p:cNvSpPr/>
          <p:nvPr/>
        </p:nvSpPr>
        <p:spPr>
          <a:xfrm>
            <a:off x="1828800" y="1676400"/>
            <a:ext cx="5715000" cy="228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800600" y="4191000"/>
            <a:ext cx="3200400" cy="1754326"/>
          </a:xfrm>
          <a:prstGeom prst="rect">
            <a:avLst/>
          </a:prstGeom>
          <a:ln w="31750">
            <a:solidFill>
              <a:schemeClr val="tx1"/>
            </a:solidFill>
          </a:ln>
        </p:spPr>
        <p:txBody>
          <a:bodyPr wrap="square">
            <a:spAutoFit/>
          </a:bodyPr>
          <a:lstStyle/>
          <a:p>
            <a:pPr algn="ctr"/>
            <a:r>
              <a:rPr lang="en-US" sz="3600" dirty="0" smtClean="0">
                <a:latin typeface="Swagger" pitchFamily="2" charset="0"/>
                <a:ea typeface="Swagger" pitchFamily="2" charset="0"/>
              </a:rPr>
              <a:t>What does someone who </a:t>
            </a:r>
            <a:r>
              <a:rPr lang="en-US" sz="3600" b="1" dirty="0" smtClean="0">
                <a:latin typeface="Swagger" pitchFamily="2" charset="0"/>
                <a:ea typeface="Swagger" pitchFamily="2" charset="0"/>
              </a:rPr>
              <a:t>snickered</a:t>
            </a:r>
            <a:r>
              <a:rPr lang="en-US" sz="3600" dirty="0" smtClean="0">
                <a:latin typeface="Swagger" pitchFamily="2" charset="0"/>
                <a:ea typeface="Swagger" pitchFamily="2" charset="0"/>
              </a:rPr>
              <a:t> look like?</a:t>
            </a:r>
          </a:p>
        </p:txBody>
      </p:sp>
      <p:sp>
        <p:nvSpPr>
          <p:cNvPr id="14" name="Footer Placeholder 13"/>
          <p:cNvSpPr>
            <a:spLocks noGrp="1"/>
          </p:cNvSpPr>
          <p:nvPr>
            <p:ph type="ftr" sz="quarter" idx="11"/>
          </p:nvPr>
        </p:nvSpPr>
        <p:spPr/>
        <p:txBody>
          <a:bodyPr/>
          <a:lstStyle/>
          <a:p>
            <a:r>
              <a:rPr lang="en-US" smtClean="0"/>
              <a:t>© Heather Earley, 2012</a:t>
            </a:r>
            <a:endParaRPr lang="en-US"/>
          </a:p>
        </p:txBody>
      </p:sp>
      <p:sp>
        <p:nvSpPr>
          <p:cNvPr id="21" name="Rectangle 20"/>
          <p:cNvSpPr/>
          <p:nvPr/>
        </p:nvSpPr>
        <p:spPr>
          <a:xfrm>
            <a:off x="2284682" y="762000"/>
            <a:ext cx="4483920" cy="1015663"/>
          </a:xfrm>
          <a:prstGeom prst="rect">
            <a:avLst/>
          </a:prstGeom>
          <a:noFill/>
        </p:spPr>
        <p:txBody>
          <a:bodyPr wrap="none" lIns="91440" tIns="45720" rIns="91440" bIns="45720">
            <a:spAutoFit/>
          </a:bodyPr>
          <a:lstStyle/>
          <a:p>
            <a:pPr algn="ctr"/>
            <a:r>
              <a:rPr lang="en-US" sz="6000" b="1" cap="none" spc="0" dirty="0" smtClean="0">
                <a:ln w="17780" cmpd="sng">
                  <a:solidFill>
                    <a:schemeClr val="tx1"/>
                  </a:solidFill>
                  <a:prstDash val="solid"/>
                  <a:miter lim="800000"/>
                </a:ln>
                <a:solidFill>
                  <a:srgbClr val="92D050"/>
                </a:solidFill>
                <a:effectLst>
                  <a:outerShdw blurRad="50800" algn="tl" rotWithShape="0">
                    <a:srgbClr val="000000"/>
                  </a:outerShdw>
                </a:effectLst>
                <a:latin typeface="My Own Topher" pitchFamily="2" charset="0"/>
              </a:rPr>
              <a:t>snicker</a:t>
            </a:r>
            <a:endParaRPr lang="en-US" sz="6000" b="1" cap="none" spc="0" dirty="0">
              <a:ln w="17780" cmpd="sng">
                <a:solidFill>
                  <a:schemeClr val="tx1"/>
                </a:solidFill>
                <a:prstDash val="solid"/>
                <a:miter lim="800000"/>
              </a:ln>
              <a:solidFill>
                <a:srgbClr val="92D050"/>
              </a:solidFill>
              <a:effectLst>
                <a:outerShdw blurRad="50800" algn="tl" rotWithShape="0">
                  <a:srgbClr val="000000"/>
                </a:outerShdw>
              </a:effectLst>
              <a:latin typeface="My Own Topher"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to="" calcmode="lin" valueType="num">
                                      <p:cBhvr>
                                        <p:cTn id="7" dur="1" fill="hold"/>
                                        <p:tgtEl>
                                          <p:spTgt spid="1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to="" calcmode="lin" valueType="num">
                                      <p:cBhvr>
                                        <p:cTn id="10" dur="1" fill="hold"/>
                                        <p:tgtEl>
                                          <p:spTgt spid="10"/>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to="" calcmode="lin" valueType="num">
                                      <p:cBhvr>
                                        <p:cTn id="15" dur="1" fill="hold"/>
                                        <p:tgtEl>
                                          <p:spTgt spid="11"/>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randombar(horizont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to="" calcmode="lin" valueType="num">
                                      <p:cBhvr>
                                        <p:cTn id="25" dur="1" fill="hold"/>
                                        <p:tgtEl>
                                          <p:spTgt spid="13"/>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to="" calcmode="lin" valueType="num">
                                      <p:cBhvr>
                                        <p:cTn id="30" dur="1" fill="hold"/>
                                        <p:tgtEl>
                                          <p:spTgt spid="15"/>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to="" calcmode="lin" valueType="num">
                                      <p:cBhvr>
                                        <p:cTn id="35" dur="1" fill="hold"/>
                                        <p:tgtEl>
                                          <p:spTgt spid="1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4" name="Rectangle 13"/>
          <p:cNvSpPr/>
          <p:nvPr/>
        </p:nvSpPr>
        <p:spPr>
          <a:xfrm>
            <a:off x="990600" y="685800"/>
            <a:ext cx="7086600" cy="2123658"/>
          </a:xfrm>
          <a:prstGeom prst="rect">
            <a:avLst/>
          </a:prstGeom>
        </p:spPr>
        <p:txBody>
          <a:bodyPr wrap="square">
            <a:spAutoFit/>
          </a:bodyPr>
          <a:lstStyle/>
          <a:p>
            <a:pPr algn="ctr"/>
            <a:r>
              <a:rPr lang="en-US" sz="4400" dirty="0" smtClean="0">
                <a:latin typeface="Swagger" pitchFamily="2" charset="0"/>
                <a:ea typeface="Swagger" pitchFamily="2" charset="0"/>
              </a:rPr>
              <a:t>What’s our word that means “to </a:t>
            </a:r>
            <a:r>
              <a:rPr lang="en-US" sz="4400" dirty="0">
                <a:latin typeface="Swagger" pitchFamily="2" charset="0"/>
                <a:ea typeface="Swagger" pitchFamily="2" charset="0"/>
              </a:rPr>
              <a:t>laugh quietly and disrespectfully at someone or </a:t>
            </a:r>
            <a:r>
              <a:rPr lang="en-US" sz="4400" dirty="0" smtClean="0">
                <a:latin typeface="Swagger" pitchFamily="2" charset="0"/>
                <a:ea typeface="Swagger" pitchFamily="2" charset="0"/>
              </a:rPr>
              <a:t>something?”</a:t>
            </a:r>
            <a:endParaRPr lang="en-US" sz="4400" dirty="0">
              <a:latin typeface="Swagger" pitchFamily="2" charset="0"/>
              <a:ea typeface="Swagger" pitchFamily="2" charset="0"/>
            </a:endParaRPr>
          </a:p>
        </p:txBody>
      </p:sp>
      <p:sp>
        <p:nvSpPr>
          <p:cNvPr id="5" name="Rectangle 4"/>
          <p:cNvSpPr/>
          <p:nvPr/>
        </p:nvSpPr>
        <p:spPr>
          <a:xfrm>
            <a:off x="1071267" y="3276600"/>
            <a:ext cx="7063152" cy="1569660"/>
          </a:xfrm>
          <a:prstGeom prst="rect">
            <a:avLst/>
          </a:prstGeom>
          <a:noFill/>
        </p:spPr>
        <p:txBody>
          <a:bodyPr wrap="none" lIns="91440" tIns="45720" rIns="91440" bIns="45720">
            <a:spAutoFit/>
          </a:bodyPr>
          <a:lstStyle/>
          <a:p>
            <a:pPr algn="ctr"/>
            <a:r>
              <a:rPr lang="en-US" sz="9600" b="1" cap="none" spc="0" dirty="0" smtClean="0">
                <a:ln w="17780" cmpd="sng">
                  <a:solidFill>
                    <a:schemeClr val="tx1"/>
                  </a:solidFill>
                  <a:prstDash val="solid"/>
                  <a:miter lim="800000"/>
                </a:ln>
                <a:solidFill>
                  <a:srgbClr val="92D050"/>
                </a:solidFill>
                <a:effectLst>
                  <a:outerShdw blurRad="50800" algn="tl" rotWithShape="0">
                    <a:srgbClr val="000000"/>
                  </a:outerShdw>
                </a:effectLst>
                <a:latin typeface="My Own Topher" pitchFamily="2" charset="0"/>
              </a:rPr>
              <a:t>snicker</a:t>
            </a:r>
            <a:endParaRPr lang="en-US" sz="7200" b="1" cap="none" spc="0" dirty="0">
              <a:ln w="17780" cmpd="sng">
                <a:solidFill>
                  <a:schemeClr val="tx1"/>
                </a:solidFill>
                <a:prstDash val="solid"/>
                <a:miter lim="800000"/>
              </a:ln>
              <a:solidFill>
                <a:srgbClr val="92D050"/>
              </a:solidFill>
              <a:effectLst>
                <a:outerShdw blurRad="50800" algn="tl" rotWithShape="0">
                  <a:srgbClr val="000000"/>
                </a:outerShdw>
              </a:effectLst>
              <a:latin typeface="My Own Topher" pitchFamily="2" charset="0"/>
            </a:endParaRPr>
          </a:p>
        </p:txBody>
      </p:sp>
      <p:pic>
        <p:nvPicPr>
          <p:cNvPr id="7170" name="Picture 2" descr="C:\Users\store\AppData\Local\Microsoft\Windows\Temporary Internet Files\Content.IE5\6FUEA4OO\MC900088954[1].wmf"/>
          <p:cNvPicPr>
            <a:picLocks noChangeAspect="1" noChangeArrowheads="1"/>
          </p:cNvPicPr>
          <p:nvPr/>
        </p:nvPicPr>
        <p:blipFill>
          <a:blip r:embed="rId4" cstate="print"/>
          <a:srcRect/>
          <a:stretch>
            <a:fillRect/>
          </a:stretch>
        </p:blipFill>
        <p:spPr bwMode="auto">
          <a:xfrm>
            <a:off x="3657600" y="4648200"/>
            <a:ext cx="1802282" cy="148955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 to="" calcmode="lin" valueType="num">
                                      <p:cBhvr>
                                        <p:cTn id="10" dur="1" fill="hold"/>
                                        <p:tgtEl>
                                          <p:spTgt spid="717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1371600" y="1981200"/>
            <a:ext cx="6477000" cy="2585323"/>
          </a:xfrm>
          <a:prstGeom prst="rect">
            <a:avLst/>
          </a:prstGeom>
          <a:noFill/>
        </p:spPr>
        <p:txBody>
          <a:bodyPr wrap="square" rtlCol="0">
            <a:spAutoFit/>
          </a:bodyPr>
          <a:lstStyle/>
          <a:p>
            <a:pPr algn="ctr"/>
            <a:r>
              <a:rPr lang="en-US" sz="5400" b="1" dirty="0">
                <a:latin typeface="Swagger" pitchFamily="2" charset="0"/>
                <a:ea typeface="Swagger" pitchFamily="2" charset="0"/>
              </a:rPr>
              <a:t>With your partner </a:t>
            </a:r>
            <a:r>
              <a:rPr lang="en-US" sz="5400" b="1" dirty="0" smtClean="0">
                <a:latin typeface="Swagger" pitchFamily="2" charset="0"/>
                <a:ea typeface="Swagger" pitchFamily="2" charset="0"/>
              </a:rPr>
              <a:t>use </a:t>
            </a:r>
            <a:r>
              <a:rPr lang="en-US" sz="5400" b="1" dirty="0">
                <a:latin typeface="Swagger" pitchFamily="2" charset="0"/>
                <a:ea typeface="Swagger" pitchFamily="2" charset="0"/>
              </a:rPr>
              <a:t>all three words together in a sentence or </a:t>
            </a:r>
            <a:r>
              <a:rPr lang="en-US" sz="5400" b="1" dirty="0" smtClean="0">
                <a:latin typeface="Swagger" pitchFamily="2" charset="0"/>
                <a:ea typeface="Swagger" pitchFamily="2" charset="0"/>
              </a:rPr>
              <a:t>short </a:t>
            </a:r>
            <a:r>
              <a:rPr lang="en-US" sz="5400" b="1" dirty="0">
                <a:latin typeface="Swagger" pitchFamily="2" charset="0"/>
                <a:ea typeface="Swagger" pitchFamily="2" charset="0"/>
              </a:rPr>
              <a:t>story.</a:t>
            </a:r>
          </a:p>
        </p:txBody>
      </p:sp>
      <p:sp>
        <p:nvSpPr>
          <p:cNvPr id="7" name="Rectangle 6"/>
          <p:cNvSpPr/>
          <p:nvPr/>
        </p:nvSpPr>
        <p:spPr>
          <a:xfrm>
            <a:off x="1143000" y="914400"/>
            <a:ext cx="6853158" cy="1107996"/>
          </a:xfrm>
          <a:prstGeom prst="rect">
            <a:avLst/>
          </a:prstGeom>
          <a:noFill/>
        </p:spPr>
        <p:txBody>
          <a:bodyPr wrap="none" lIns="91440" tIns="45720" rIns="91440" bIns="45720">
            <a:spAutoFit/>
          </a:bodyPr>
          <a:lstStyle/>
          <a:p>
            <a:pPr algn="ctr"/>
            <a:r>
              <a:rPr lang="en-US" sz="6600" b="1" dirty="0" smtClean="0">
                <a:ln w="17780" cmpd="sng">
                  <a:solidFill>
                    <a:schemeClr val="tx1"/>
                  </a:solidFill>
                  <a:prstDash val="solid"/>
                  <a:miter lim="800000"/>
                </a:ln>
                <a:solidFill>
                  <a:srgbClr val="92D050"/>
                </a:solidFill>
                <a:effectLst>
                  <a:outerShdw blurRad="50800" algn="tl" rotWithShape="0">
                    <a:srgbClr val="000000"/>
                  </a:outerShdw>
                </a:effectLst>
                <a:latin typeface="My Own Topher" pitchFamily="2" charset="0"/>
              </a:rPr>
              <a:t>Challenge!</a:t>
            </a:r>
            <a:endParaRPr lang="en-US" sz="4800" b="1" cap="none" spc="0" dirty="0">
              <a:ln w="17780" cmpd="sng">
                <a:solidFill>
                  <a:schemeClr val="tx1"/>
                </a:solidFill>
                <a:prstDash val="solid"/>
                <a:miter lim="800000"/>
              </a:ln>
              <a:solidFill>
                <a:srgbClr val="92D050"/>
              </a:solidFill>
              <a:effectLst>
                <a:outerShdw blurRad="50800" algn="tl" rotWithShape="0">
                  <a:srgbClr val="000000"/>
                </a:outerShdw>
              </a:effectLst>
              <a:latin typeface="My Own Topher" pitchFamily="2" charset="0"/>
            </a:endParaRPr>
          </a:p>
        </p:txBody>
      </p:sp>
      <p:pic>
        <p:nvPicPr>
          <p:cNvPr id="13314" name="Picture 2" descr="C:\Users\store\AppData\Local\Microsoft\Windows\Temporary Internet Files\Content.IE5\40SBQ8P1\MC900343839[1].wmf"/>
          <p:cNvPicPr>
            <a:picLocks noChangeAspect="1" noChangeArrowheads="1"/>
          </p:cNvPicPr>
          <p:nvPr/>
        </p:nvPicPr>
        <p:blipFill>
          <a:blip r:embed="rId4" cstate="print"/>
          <a:srcRect/>
          <a:stretch>
            <a:fillRect/>
          </a:stretch>
        </p:blipFill>
        <p:spPr bwMode="auto">
          <a:xfrm rot="6720498">
            <a:off x="2797023" y="2027811"/>
            <a:ext cx="3988186" cy="576456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Heather Earley, 2012</a:t>
            </a:r>
            <a:endParaRPr lang="en-US"/>
          </a:p>
        </p:txBody>
      </p:sp>
      <p:pic>
        <p:nvPicPr>
          <p:cNvPr id="3" name="Picture 2" descr="Buzz Word Daily.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609600" y="1447800"/>
            <a:ext cx="8077200" cy="707886"/>
          </a:xfrm>
          <a:prstGeom prst="rect">
            <a:avLst/>
          </a:prstGeom>
          <a:noFill/>
          <a:ln w="31750">
            <a:noFill/>
          </a:ln>
        </p:spPr>
        <p:txBody>
          <a:bodyPr wrap="square" rtlCol="0">
            <a:spAutoFit/>
          </a:bodyPr>
          <a:lstStyle/>
          <a:p>
            <a:pPr algn="ctr"/>
            <a:r>
              <a:rPr lang="en-US" sz="4000" dirty="0" smtClean="0">
                <a:latin typeface="Swagger" pitchFamily="2" charset="0"/>
                <a:ea typeface="Swagger" pitchFamily="2" charset="0"/>
              </a:rPr>
              <a:t>wanted </a:t>
            </a:r>
            <a:endParaRPr lang="en-US" sz="4000" dirty="0">
              <a:latin typeface="Swagger" pitchFamily="2" charset="0"/>
              <a:ea typeface="Swagger" pitchFamily="2" charset="0"/>
            </a:endParaRPr>
          </a:p>
        </p:txBody>
      </p:sp>
      <p:sp>
        <p:nvSpPr>
          <p:cNvPr id="5" name="Rectangle 4"/>
          <p:cNvSpPr/>
          <p:nvPr/>
        </p:nvSpPr>
        <p:spPr>
          <a:xfrm>
            <a:off x="609600" y="2514600"/>
            <a:ext cx="8097982" cy="707886"/>
          </a:xfrm>
          <a:prstGeom prst="rect">
            <a:avLst/>
          </a:prstGeom>
          <a:ln w="31750">
            <a:noFill/>
          </a:ln>
        </p:spPr>
        <p:txBody>
          <a:bodyPr wrap="square">
            <a:spAutoFit/>
          </a:bodyPr>
          <a:lstStyle/>
          <a:p>
            <a:pPr algn="ctr"/>
            <a:r>
              <a:rPr lang="en-US" sz="4000" dirty="0" smtClean="0">
                <a:latin typeface="Swagger" pitchFamily="2" charset="0"/>
                <a:ea typeface="Swagger" pitchFamily="2" charset="0"/>
              </a:rPr>
              <a:t>but</a:t>
            </a:r>
            <a:r>
              <a:rPr lang="en-US" sz="4000" dirty="0" smtClean="0"/>
              <a:t> </a:t>
            </a:r>
            <a:endParaRPr lang="en-US" sz="4000" dirty="0"/>
          </a:p>
        </p:txBody>
      </p:sp>
      <p:sp>
        <p:nvSpPr>
          <p:cNvPr id="6" name="Rectangle 5"/>
          <p:cNvSpPr/>
          <p:nvPr/>
        </p:nvSpPr>
        <p:spPr>
          <a:xfrm>
            <a:off x="609600" y="4343400"/>
            <a:ext cx="8056418" cy="707886"/>
          </a:xfrm>
          <a:prstGeom prst="rect">
            <a:avLst/>
          </a:prstGeom>
          <a:ln w="31750">
            <a:noFill/>
          </a:ln>
        </p:spPr>
        <p:txBody>
          <a:bodyPr wrap="square">
            <a:spAutoFit/>
          </a:bodyPr>
          <a:lstStyle/>
          <a:p>
            <a:pPr algn="ctr"/>
            <a:r>
              <a:rPr lang="en-US" sz="4000" dirty="0" smtClean="0">
                <a:latin typeface="Swagger" pitchFamily="2" charset="0"/>
                <a:ea typeface="Swagger" pitchFamily="2" charset="0"/>
              </a:rPr>
              <a:t>and so he learned</a:t>
            </a:r>
            <a:endParaRPr lang="en-US" sz="3200" dirty="0"/>
          </a:p>
        </p:txBody>
      </p:sp>
      <p:sp>
        <p:nvSpPr>
          <p:cNvPr id="8" name="Rectangle 7"/>
          <p:cNvSpPr/>
          <p:nvPr/>
        </p:nvSpPr>
        <p:spPr>
          <a:xfrm>
            <a:off x="3429000" y="1981200"/>
            <a:ext cx="2335896" cy="707886"/>
          </a:xfrm>
          <a:prstGeom prst="rect">
            <a:avLst/>
          </a:prstGeom>
        </p:spPr>
        <p:txBody>
          <a:bodyPr wrap="none">
            <a:spAutoFit/>
          </a:bodyPr>
          <a:lstStyle/>
          <a:p>
            <a:r>
              <a:rPr lang="en-US" sz="4000" b="1" dirty="0" smtClean="0">
                <a:solidFill>
                  <a:srgbClr val="068C13"/>
                </a:solidFill>
                <a:latin typeface="Swagger" pitchFamily="2" charset="0"/>
                <a:ea typeface="Swagger" pitchFamily="2" charset="0"/>
              </a:rPr>
              <a:t>to be yellow,</a:t>
            </a:r>
            <a:endParaRPr lang="en-US" sz="4000" b="1" dirty="0">
              <a:solidFill>
                <a:srgbClr val="068C13"/>
              </a:solidFill>
              <a:latin typeface="Swagger" pitchFamily="2" charset="0"/>
              <a:ea typeface="Swagger" pitchFamily="2" charset="0"/>
            </a:endParaRPr>
          </a:p>
        </p:txBody>
      </p:sp>
      <p:sp>
        <p:nvSpPr>
          <p:cNvPr id="10" name="Rectangle 9"/>
          <p:cNvSpPr/>
          <p:nvPr/>
        </p:nvSpPr>
        <p:spPr>
          <a:xfrm>
            <a:off x="1219200" y="3124200"/>
            <a:ext cx="7174674" cy="1323439"/>
          </a:xfrm>
          <a:prstGeom prst="rect">
            <a:avLst/>
          </a:prstGeom>
        </p:spPr>
        <p:txBody>
          <a:bodyPr wrap="square">
            <a:spAutoFit/>
          </a:bodyPr>
          <a:lstStyle/>
          <a:p>
            <a:pPr algn="ctr"/>
            <a:r>
              <a:rPr lang="en-US" sz="4000" b="1" dirty="0" smtClean="0">
                <a:solidFill>
                  <a:srgbClr val="068C13"/>
                </a:solidFill>
                <a:latin typeface="Swagger" pitchFamily="2" charset="0"/>
                <a:ea typeface="Swagger" pitchFamily="2" charset="0"/>
              </a:rPr>
              <a:t>he was turning green no matter how he tried to stop it,</a:t>
            </a:r>
            <a:endParaRPr lang="en-US" sz="4000" b="1" dirty="0">
              <a:solidFill>
                <a:srgbClr val="068C13"/>
              </a:solidFill>
              <a:latin typeface="Swagger" pitchFamily="2" charset="0"/>
              <a:ea typeface="Swagger" pitchFamily="2" charset="0"/>
            </a:endParaRPr>
          </a:p>
        </p:txBody>
      </p:sp>
      <p:sp>
        <p:nvSpPr>
          <p:cNvPr id="11" name="Rectangle 10"/>
          <p:cNvSpPr/>
          <p:nvPr/>
        </p:nvSpPr>
        <p:spPr>
          <a:xfrm>
            <a:off x="914400" y="4953000"/>
            <a:ext cx="7391400" cy="1323439"/>
          </a:xfrm>
          <a:prstGeom prst="rect">
            <a:avLst/>
          </a:prstGeom>
        </p:spPr>
        <p:txBody>
          <a:bodyPr wrap="square">
            <a:spAutoFit/>
          </a:bodyPr>
          <a:lstStyle/>
          <a:p>
            <a:pPr algn="ctr"/>
            <a:r>
              <a:rPr lang="en-US" sz="4000" b="1" dirty="0" smtClean="0">
                <a:solidFill>
                  <a:srgbClr val="068C13"/>
                </a:solidFill>
                <a:latin typeface="Swagger" pitchFamily="2" charset="0"/>
                <a:ea typeface="Swagger" pitchFamily="2" charset="0"/>
              </a:rPr>
              <a:t>changing your outside appearance doesn’t change who you are naturally.</a:t>
            </a:r>
            <a:endParaRPr lang="en-US" sz="4000" b="1" dirty="0">
              <a:solidFill>
                <a:srgbClr val="068C13"/>
              </a:solidFill>
              <a:latin typeface="Swagger" pitchFamily="2" charset="0"/>
              <a:ea typeface="Swagger" pitchFamily="2" charset="0"/>
            </a:endParaRPr>
          </a:p>
        </p:txBody>
      </p:sp>
      <p:pic>
        <p:nvPicPr>
          <p:cNvPr id="12290" name="Picture 2" descr="C:\Users\store\AppData\Local\Microsoft\Windows\Temporary Internet Files\Content.IE5\N65VHW5Q\MC900325904[1].wmf"/>
          <p:cNvPicPr>
            <a:picLocks noChangeAspect="1" noChangeArrowheads="1"/>
          </p:cNvPicPr>
          <p:nvPr/>
        </p:nvPicPr>
        <p:blipFill>
          <a:blip r:embed="rId4" cstate="print"/>
          <a:srcRect/>
          <a:stretch>
            <a:fillRect/>
          </a:stretch>
        </p:blipFill>
        <p:spPr bwMode="auto">
          <a:xfrm rot="17220734">
            <a:off x="6712513" y="749432"/>
            <a:ext cx="1337683" cy="1372384"/>
          </a:xfrm>
          <a:prstGeom prst="rect">
            <a:avLst/>
          </a:prstGeom>
          <a:noFill/>
        </p:spPr>
      </p:pic>
      <p:pic>
        <p:nvPicPr>
          <p:cNvPr id="13" name="Picture 2" descr="C:\Users\store\AppData\Local\Microsoft\Windows\Temporary Internet Files\Content.IE5\N65VHW5Q\MC900325904[1].wmf"/>
          <p:cNvPicPr>
            <a:picLocks noChangeAspect="1" noChangeArrowheads="1"/>
          </p:cNvPicPr>
          <p:nvPr/>
        </p:nvPicPr>
        <p:blipFill>
          <a:blip r:embed="rId4" cstate="print"/>
          <a:srcRect/>
          <a:stretch>
            <a:fillRect/>
          </a:stretch>
        </p:blipFill>
        <p:spPr bwMode="auto">
          <a:xfrm rot="5216430">
            <a:off x="1951750" y="1845248"/>
            <a:ext cx="1200985" cy="1232140"/>
          </a:xfrm>
          <a:prstGeom prst="rect">
            <a:avLst/>
          </a:prstGeom>
          <a:noFill/>
        </p:spPr>
      </p:pic>
      <p:sp>
        <p:nvSpPr>
          <p:cNvPr id="14" name="Rectangle 13"/>
          <p:cNvSpPr/>
          <p:nvPr/>
        </p:nvSpPr>
        <p:spPr>
          <a:xfrm rot="20688158">
            <a:off x="1010408" y="793868"/>
            <a:ext cx="2122697" cy="1015663"/>
          </a:xfrm>
          <a:prstGeom prst="rect">
            <a:avLst/>
          </a:prstGeom>
          <a:noFill/>
        </p:spPr>
        <p:txBody>
          <a:bodyPr wrap="none" lIns="91440" tIns="45720" rIns="91440" bIns="45720">
            <a:spAutoFit/>
          </a:bodyPr>
          <a:lstStyle/>
          <a:p>
            <a:pPr algn="ctr"/>
            <a:r>
              <a:rPr lang="en-US" sz="2000" b="1" cap="none" spc="0" dirty="0" smtClean="0">
                <a:ln w="17780" cmpd="sng">
                  <a:solidFill>
                    <a:schemeClr val="tx1"/>
                  </a:solidFill>
                  <a:prstDash val="solid"/>
                  <a:miter lim="800000"/>
                </a:ln>
                <a:solidFill>
                  <a:srgbClr val="92D050"/>
                </a:solidFill>
                <a:effectLst>
                  <a:outerShdw blurRad="50800" algn="tl" rotWithShape="0">
                    <a:srgbClr val="000000"/>
                  </a:outerShdw>
                </a:effectLst>
                <a:latin typeface="My Own Topher" pitchFamily="2" charset="0"/>
              </a:rPr>
              <a:t>One-</a:t>
            </a:r>
          </a:p>
          <a:p>
            <a:pPr algn="ctr"/>
            <a:r>
              <a:rPr lang="en-US" sz="2000" b="1" cap="none" spc="0" dirty="0" smtClean="0">
                <a:ln w="17780" cmpd="sng">
                  <a:solidFill>
                    <a:schemeClr val="tx1"/>
                  </a:solidFill>
                  <a:prstDash val="solid"/>
                  <a:miter lim="800000"/>
                </a:ln>
                <a:solidFill>
                  <a:srgbClr val="92D050"/>
                </a:solidFill>
                <a:effectLst>
                  <a:outerShdw blurRad="50800" algn="tl" rotWithShape="0">
                    <a:srgbClr val="000000"/>
                  </a:outerShdw>
                </a:effectLst>
                <a:latin typeface="My Own Topher" pitchFamily="2" charset="0"/>
              </a:rPr>
              <a:t>Sentence </a:t>
            </a:r>
          </a:p>
          <a:p>
            <a:pPr algn="ctr"/>
            <a:r>
              <a:rPr lang="en-US" sz="2000" b="1" cap="none" spc="0" dirty="0" smtClean="0">
                <a:ln w="17780" cmpd="sng">
                  <a:solidFill>
                    <a:schemeClr val="tx1"/>
                  </a:solidFill>
                  <a:prstDash val="solid"/>
                  <a:miter lim="800000"/>
                </a:ln>
                <a:solidFill>
                  <a:srgbClr val="92D050"/>
                </a:solidFill>
                <a:effectLst>
                  <a:outerShdw blurRad="50800" algn="tl" rotWithShape="0">
                    <a:srgbClr val="000000"/>
                  </a:outerShdw>
                </a:effectLst>
                <a:latin typeface="My Own Topher" pitchFamily="2" charset="0"/>
              </a:rPr>
              <a:t>Summary</a:t>
            </a:r>
            <a:endParaRPr lang="en-US" sz="2000" b="1" cap="none" spc="0" dirty="0">
              <a:ln w="17780" cmpd="sng">
                <a:solidFill>
                  <a:schemeClr val="tx1"/>
                </a:solidFill>
                <a:prstDash val="solid"/>
                <a:miter lim="800000"/>
              </a:ln>
              <a:solidFill>
                <a:srgbClr val="92D050"/>
              </a:solidFill>
              <a:effectLst>
                <a:outerShdw blurRad="50800" algn="tl" rotWithShape="0">
                  <a:srgbClr val="000000"/>
                </a:outerShdw>
              </a:effectLst>
              <a:latin typeface="My Own Topher" pitchFamily="2" charset="0"/>
            </a:endParaRPr>
          </a:p>
        </p:txBody>
      </p:sp>
      <p:sp>
        <p:nvSpPr>
          <p:cNvPr id="15" name="Rectangle 14"/>
          <p:cNvSpPr/>
          <p:nvPr/>
        </p:nvSpPr>
        <p:spPr>
          <a:xfrm>
            <a:off x="4038600" y="838200"/>
            <a:ext cx="1085554" cy="707886"/>
          </a:xfrm>
          <a:prstGeom prst="rect">
            <a:avLst/>
          </a:prstGeom>
        </p:spPr>
        <p:txBody>
          <a:bodyPr wrap="none">
            <a:spAutoFit/>
          </a:bodyPr>
          <a:lstStyle/>
          <a:p>
            <a:r>
              <a:rPr lang="en-US" sz="4000" b="1" dirty="0" smtClean="0">
                <a:solidFill>
                  <a:srgbClr val="068C13"/>
                </a:solidFill>
                <a:latin typeface="Swagger" pitchFamily="2" charset="0"/>
                <a:ea typeface="Swagger" pitchFamily="2" charset="0"/>
              </a:rPr>
              <a:t>Verdi</a:t>
            </a:r>
            <a:endParaRPr lang="en-US" sz="4000" b="1" dirty="0">
              <a:solidFill>
                <a:srgbClr val="068C13"/>
              </a:solidFill>
              <a:latin typeface="Swagger" pitchFamily="2" charset="0"/>
              <a:ea typeface="Swagger"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to="" calcmode="lin" valueType="num">
                                      <p:cBhvr>
                                        <p:cTn id="17" dur="1" fill="hold"/>
                                        <p:tgtEl>
                                          <p:spTgt spid="10"/>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 to="" calcmode="lin" valueType="num">
                                      <p:cBhvr>
                                        <p:cTn id="22" dur="1" fill="hold"/>
                                        <p:tgtEl>
                                          <p:spTgt spid="11">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961916" y="838200"/>
            <a:ext cx="5046574" cy="1200329"/>
          </a:xfrm>
          <a:prstGeom prst="rect">
            <a:avLst/>
          </a:prstGeom>
          <a:noFill/>
        </p:spPr>
        <p:txBody>
          <a:bodyPr wrap="none" lIns="91440" tIns="45720" rIns="91440" bIns="45720">
            <a:spAutoFit/>
          </a:bodyPr>
          <a:lstStyle/>
          <a:p>
            <a:pPr algn="ctr"/>
            <a:r>
              <a:rPr lang="en-US" sz="7200" b="1" cap="none" spc="0" dirty="0" smtClean="0">
                <a:ln w="17780" cmpd="sng">
                  <a:solidFill>
                    <a:schemeClr val="tx1"/>
                  </a:solidFill>
                  <a:prstDash val="solid"/>
                  <a:miter lim="800000"/>
                </a:ln>
                <a:solidFill>
                  <a:srgbClr val="92D050"/>
                </a:solidFill>
                <a:effectLst>
                  <a:outerShdw blurRad="50800" algn="tl" rotWithShape="0">
                    <a:srgbClr val="000000"/>
                  </a:outerShdw>
                </a:effectLst>
                <a:latin typeface="My Own Topher" pitchFamily="2" charset="0"/>
              </a:rPr>
              <a:t>frantic</a:t>
            </a:r>
            <a:endParaRPr lang="en-US" sz="7200" b="1" cap="none" spc="0" dirty="0">
              <a:ln w="17780" cmpd="sng">
                <a:solidFill>
                  <a:schemeClr val="tx1"/>
                </a:solidFill>
                <a:prstDash val="solid"/>
                <a:miter lim="800000"/>
              </a:ln>
              <a:solidFill>
                <a:srgbClr val="92D050"/>
              </a:solidFill>
              <a:effectLst>
                <a:outerShdw blurRad="50800" algn="tl" rotWithShape="0">
                  <a:srgbClr val="000000"/>
                </a:outerShdw>
              </a:effectLst>
              <a:latin typeface="My Own Topher" pitchFamily="2" charset="0"/>
            </a:endParaRPr>
          </a:p>
        </p:txBody>
      </p:sp>
      <p:sp>
        <p:nvSpPr>
          <p:cNvPr id="18" name="Block Arc 17"/>
          <p:cNvSpPr/>
          <p:nvPr/>
        </p:nvSpPr>
        <p:spPr>
          <a:xfrm rot="10800000">
            <a:off x="1143000" y="1676400"/>
            <a:ext cx="3048000" cy="304800"/>
          </a:xfrm>
          <a:prstGeom prst="blockArc">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Block Arc 18"/>
          <p:cNvSpPr/>
          <p:nvPr/>
        </p:nvSpPr>
        <p:spPr>
          <a:xfrm rot="10800000">
            <a:off x="4343400" y="1676400"/>
            <a:ext cx="1524000" cy="304800"/>
          </a:xfrm>
          <a:prstGeom prst="blockArc">
            <a:avLst>
              <a:gd name="adj1" fmla="val 10800020"/>
              <a:gd name="adj2" fmla="val 0"/>
              <a:gd name="adj3" fmla="val 25000"/>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p:cNvSpPr txBox="1"/>
          <p:nvPr/>
        </p:nvSpPr>
        <p:spPr>
          <a:xfrm>
            <a:off x="914400" y="2286000"/>
            <a:ext cx="7467601" cy="1938992"/>
          </a:xfrm>
          <a:prstGeom prst="rect">
            <a:avLst/>
          </a:prstGeom>
          <a:noFill/>
          <a:ln cmpd="tri">
            <a:noFill/>
          </a:ln>
        </p:spPr>
        <p:txBody>
          <a:bodyPr wrap="square" rtlCol="0">
            <a:spAutoFit/>
          </a:bodyPr>
          <a:lstStyle/>
          <a:p>
            <a:pPr algn="ctr"/>
            <a:r>
              <a:rPr lang="en-US" sz="4000" b="1" dirty="0" smtClean="0">
                <a:latin typeface="Swagger" pitchFamily="2" charset="0"/>
                <a:ea typeface="Swagger" pitchFamily="2" charset="0"/>
              </a:rPr>
              <a:t>Context</a:t>
            </a:r>
            <a:r>
              <a:rPr lang="en-US" sz="4000" dirty="0" smtClean="0">
                <a:latin typeface="Swagger" pitchFamily="2" charset="0"/>
                <a:ea typeface="Swagger" pitchFamily="2" charset="0"/>
              </a:rPr>
              <a:t>:  His </a:t>
            </a:r>
            <a:r>
              <a:rPr lang="en-US" sz="4000" b="1" dirty="0" smtClean="0">
                <a:latin typeface="Swagger" pitchFamily="2" charset="0"/>
                <a:ea typeface="Swagger" pitchFamily="2" charset="0"/>
              </a:rPr>
              <a:t>frantic </a:t>
            </a:r>
            <a:r>
              <a:rPr lang="en-US" sz="4000" dirty="0" smtClean="0">
                <a:latin typeface="Swagger" pitchFamily="2" charset="0"/>
                <a:ea typeface="Swagger" pitchFamily="2" charset="0"/>
              </a:rPr>
              <a:t>splashing caught the eye of a large bottom feeder cruising the murky depths.</a:t>
            </a:r>
            <a:endParaRPr lang="en-US" sz="4000" dirty="0">
              <a:latin typeface="Swagger" pitchFamily="2" charset="0"/>
              <a:ea typeface="Swagger" pitchFamily="2" charset="0"/>
            </a:endParaRPr>
          </a:p>
        </p:txBody>
      </p:sp>
      <p:sp>
        <p:nvSpPr>
          <p:cNvPr id="22" name="TextBox 21"/>
          <p:cNvSpPr txBox="1"/>
          <p:nvPr/>
        </p:nvSpPr>
        <p:spPr>
          <a:xfrm>
            <a:off x="838200" y="4495800"/>
            <a:ext cx="7620000" cy="1938992"/>
          </a:xfrm>
          <a:prstGeom prst="rect">
            <a:avLst/>
          </a:prstGeom>
          <a:noFill/>
          <a:ln cmpd="tri">
            <a:noFill/>
          </a:ln>
        </p:spPr>
        <p:txBody>
          <a:bodyPr wrap="square" rtlCol="0">
            <a:spAutoFit/>
          </a:bodyPr>
          <a:lstStyle/>
          <a:p>
            <a:pPr algn="ctr"/>
            <a:r>
              <a:rPr lang="en-US" sz="4000" b="1" dirty="0" smtClean="0">
                <a:latin typeface="Swagger" pitchFamily="2" charset="0"/>
                <a:ea typeface="Swagger" pitchFamily="2" charset="0"/>
              </a:rPr>
              <a:t>Definition</a:t>
            </a:r>
            <a:r>
              <a:rPr lang="en-US" sz="4000" dirty="0" smtClean="0">
                <a:latin typeface="Swagger" pitchFamily="2" charset="0"/>
                <a:ea typeface="Swagger" pitchFamily="2" charset="0"/>
              </a:rPr>
              <a:t>: (adjective) wild or </a:t>
            </a:r>
            <a:r>
              <a:rPr lang="en-US" sz="4000" dirty="0">
                <a:latin typeface="Swagger" pitchFamily="2" charset="0"/>
                <a:ea typeface="Swagger" pitchFamily="2" charset="0"/>
              </a:rPr>
              <a:t>rushed behavior because you are frightened, </a:t>
            </a:r>
            <a:r>
              <a:rPr lang="en-US" sz="4000" dirty="0" smtClean="0">
                <a:latin typeface="Swagger" pitchFamily="2" charset="0"/>
                <a:ea typeface="Swagger" pitchFamily="2" charset="0"/>
              </a:rPr>
              <a:t>worried, </a:t>
            </a:r>
            <a:r>
              <a:rPr lang="en-US" sz="4000" dirty="0">
                <a:latin typeface="Swagger" pitchFamily="2" charset="0"/>
                <a:ea typeface="Swagger" pitchFamily="2" charset="0"/>
              </a:rPr>
              <a:t>or in a hurry</a:t>
            </a:r>
          </a:p>
        </p:txBody>
      </p:sp>
      <p:pic>
        <p:nvPicPr>
          <p:cNvPr id="2050" name="Picture 2" descr="C:\Users\store\AppData\Local\Microsoft\Windows\Temporary Internet Files\Content.IE5\40SBQ8P1\MC900290861[1].wmf"/>
          <p:cNvPicPr>
            <a:picLocks noChangeAspect="1" noChangeArrowheads="1"/>
          </p:cNvPicPr>
          <p:nvPr/>
        </p:nvPicPr>
        <p:blipFill>
          <a:blip r:embed="rId4" cstate="print"/>
          <a:srcRect/>
          <a:stretch>
            <a:fillRect/>
          </a:stretch>
        </p:blipFill>
        <p:spPr bwMode="auto">
          <a:xfrm rot="722580">
            <a:off x="6525206" y="724662"/>
            <a:ext cx="1981200" cy="14014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to="" calcmode="lin" valueType="num">
                                      <p:cBhvr>
                                        <p:cTn id="7" dur="1" fill="hold"/>
                                        <p:tgtEl>
                                          <p:spTgt spid="21"/>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to="" calcmode="lin" valueType="num">
                                      <p:cBhvr>
                                        <p:cTn id="12" dur="1" fill="hold"/>
                                        <p:tgtEl>
                                          <p:spTgt spid="2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1295400" y="3124200"/>
            <a:ext cx="5029200" cy="646331"/>
          </a:xfrm>
          <a:prstGeom prst="rect">
            <a:avLst/>
          </a:prstGeom>
          <a:noFill/>
        </p:spPr>
        <p:txBody>
          <a:bodyPr wrap="square" rtlCol="0">
            <a:spAutoFit/>
          </a:bodyPr>
          <a:lstStyle/>
          <a:p>
            <a:pPr>
              <a:buFont typeface="Arial" pitchFamily="34" charset="0"/>
              <a:buChar char="•"/>
            </a:pPr>
            <a:r>
              <a:rPr lang="en-US" sz="3600" dirty="0" smtClean="0">
                <a:latin typeface="Swagger" pitchFamily="2" charset="0"/>
                <a:ea typeface="Swagger" pitchFamily="2" charset="0"/>
              </a:rPr>
              <a:t>A tornado outside the school</a:t>
            </a:r>
            <a:endParaRPr lang="en-US" sz="3600" dirty="0">
              <a:latin typeface="Swagger" pitchFamily="2" charset="0"/>
              <a:ea typeface="Swagger" pitchFamily="2" charset="0"/>
            </a:endParaRPr>
          </a:p>
        </p:txBody>
      </p:sp>
      <p:sp>
        <p:nvSpPr>
          <p:cNvPr id="15" name="Rectangle 14"/>
          <p:cNvSpPr/>
          <p:nvPr/>
        </p:nvSpPr>
        <p:spPr>
          <a:xfrm>
            <a:off x="1676400" y="4572000"/>
            <a:ext cx="4572000" cy="1323439"/>
          </a:xfrm>
          <a:prstGeom prst="rect">
            <a:avLst/>
          </a:prstGeom>
          <a:ln w="31750">
            <a:solidFill>
              <a:schemeClr val="tx1"/>
            </a:solidFill>
          </a:ln>
        </p:spPr>
        <p:txBody>
          <a:bodyPr wrap="square">
            <a:spAutoFit/>
          </a:bodyPr>
          <a:lstStyle/>
          <a:p>
            <a:pPr algn="ctr"/>
            <a:r>
              <a:rPr lang="en-US" sz="4000" dirty="0">
                <a:latin typeface="Swagger" pitchFamily="2" charset="0"/>
                <a:ea typeface="Swagger" pitchFamily="2" charset="0"/>
              </a:rPr>
              <a:t>The student was frantic </a:t>
            </a:r>
            <a:r>
              <a:rPr lang="en-US" sz="4000" dirty="0" smtClean="0">
                <a:latin typeface="Swagger" pitchFamily="2" charset="0"/>
                <a:ea typeface="Swagger" pitchFamily="2" charset="0"/>
              </a:rPr>
              <a:t>because</a:t>
            </a:r>
            <a:r>
              <a:rPr lang="en-US" sz="3600" dirty="0" smtClean="0"/>
              <a:t>_________. </a:t>
            </a:r>
            <a:endParaRPr lang="en-US" sz="3600" dirty="0"/>
          </a:p>
        </p:txBody>
      </p:sp>
      <p:sp>
        <p:nvSpPr>
          <p:cNvPr id="17" name="Rectangle 16"/>
          <p:cNvSpPr/>
          <p:nvPr/>
        </p:nvSpPr>
        <p:spPr>
          <a:xfrm>
            <a:off x="6629400" y="2819400"/>
            <a:ext cx="1752600" cy="2554545"/>
          </a:xfrm>
          <a:prstGeom prst="rect">
            <a:avLst/>
          </a:prstGeom>
          <a:ln w="31750">
            <a:solidFill>
              <a:schemeClr val="tx1"/>
            </a:solidFill>
          </a:ln>
        </p:spPr>
        <p:txBody>
          <a:bodyPr wrap="square">
            <a:spAutoFit/>
          </a:bodyPr>
          <a:lstStyle/>
          <a:p>
            <a:pPr algn="ctr"/>
            <a:r>
              <a:rPr lang="en-US" sz="4000" dirty="0" smtClean="0">
                <a:latin typeface="Swagger" pitchFamily="2" charset="0"/>
                <a:ea typeface="Swagger" pitchFamily="2" charset="0"/>
              </a:rPr>
              <a:t>Describe a time you were frantic.</a:t>
            </a:r>
          </a:p>
        </p:txBody>
      </p:sp>
      <p:sp>
        <p:nvSpPr>
          <p:cNvPr id="22" name="Rectangle 21"/>
          <p:cNvSpPr/>
          <p:nvPr/>
        </p:nvSpPr>
        <p:spPr>
          <a:xfrm>
            <a:off x="2438400" y="762000"/>
            <a:ext cx="5046574" cy="1200329"/>
          </a:xfrm>
          <a:prstGeom prst="rect">
            <a:avLst/>
          </a:prstGeom>
          <a:noFill/>
        </p:spPr>
        <p:txBody>
          <a:bodyPr wrap="none" lIns="91440" tIns="45720" rIns="91440" bIns="45720">
            <a:spAutoFit/>
          </a:bodyPr>
          <a:lstStyle/>
          <a:p>
            <a:pPr algn="ctr"/>
            <a:r>
              <a:rPr lang="en-US" sz="7200" b="1" cap="none" spc="0" dirty="0" smtClean="0">
                <a:ln w="17780" cmpd="sng">
                  <a:solidFill>
                    <a:schemeClr val="tx1"/>
                  </a:solidFill>
                  <a:prstDash val="solid"/>
                  <a:miter lim="800000"/>
                </a:ln>
                <a:solidFill>
                  <a:srgbClr val="92D050"/>
                </a:solidFill>
                <a:effectLst>
                  <a:outerShdw blurRad="50800" algn="tl" rotWithShape="0">
                    <a:srgbClr val="000000"/>
                  </a:outerShdw>
                </a:effectLst>
                <a:latin typeface="My Own Topher" pitchFamily="2" charset="0"/>
              </a:rPr>
              <a:t>frantic</a:t>
            </a:r>
            <a:endParaRPr lang="en-US" sz="7200" b="1" cap="none" spc="0" dirty="0">
              <a:ln w="17780" cmpd="sng">
                <a:solidFill>
                  <a:schemeClr val="tx1"/>
                </a:solidFill>
                <a:prstDash val="solid"/>
                <a:miter lim="800000"/>
              </a:ln>
              <a:solidFill>
                <a:srgbClr val="92D050"/>
              </a:solidFill>
              <a:effectLst>
                <a:outerShdw blurRad="50800" algn="tl" rotWithShape="0">
                  <a:srgbClr val="000000"/>
                </a:outerShdw>
              </a:effectLst>
              <a:latin typeface="My Own Topher" pitchFamily="2" charset="0"/>
            </a:endParaRPr>
          </a:p>
        </p:txBody>
      </p:sp>
      <p:sp>
        <p:nvSpPr>
          <p:cNvPr id="10" name="TextBox 9"/>
          <p:cNvSpPr txBox="1"/>
          <p:nvPr/>
        </p:nvSpPr>
        <p:spPr>
          <a:xfrm>
            <a:off x="1295400" y="2057400"/>
            <a:ext cx="5029200" cy="646331"/>
          </a:xfrm>
          <a:prstGeom prst="rect">
            <a:avLst/>
          </a:prstGeom>
          <a:noFill/>
        </p:spPr>
        <p:txBody>
          <a:bodyPr wrap="square" rtlCol="0">
            <a:spAutoFit/>
          </a:bodyPr>
          <a:lstStyle/>
          <a:p>
            <a:pPr>
              <a:buFont typeface="Arial" pitchFamily="34" charset="0"/>
              <a:buChar char="•"/>
            </a:pPr>
            <a:r>
              <a:rPr lang="en-US" sz="3600" dirty="0" smtClean="0">
                <a:latin typeface="Swagger" pitchFamily="2" charset="0"/>
                <a:ea typeface="Swagger" pitchFamily="2" charset="0"/>
              </a:rPr>
              <a:t>Falling into a pool of sharks</a:t>
            </a:r>
            <a:endParaRPr lang="en-US" sz="3600" dirty="0">
              <a:latin typeface="Swagger" pitchFamily="2" charset="0"/>
              <a:ea typeface="Swagger" pitchFamily="2" charset="0"/>
            </a:endParaRPr>
          </a:p>
        </p:txBody>
      </p:sp>
      <p:sp>
        <p:nvSpPr>
          <p:cNvPr id="11" name="TextBox 10"/>
          <p:cNvSpPr txBox="1"/>
          <p:nvPr/>
        </p:nvSpPr>
        <p:spPr>
          <a:xfrm>
            <a:off x="1295400" y="2590800"/>
            <a:ext cx="5029200" cy="646331"/>
          </a:xfrm>
          <a:prstGeom prst="rect">
            <a:avLst/>
          </a:prstGeom>
          <a:noFill/>
        </p:spPr>
        <p:txBody>
          <a:bodyPr wrap="square" rtlCol="0">
            <a:spAutoFit/>
          </a:bodyPr>
          <a:lstStyle/>
          <a:p>
            <a:pPr>
              <a:buFont typeface="Arial" pitchFamily="34" charset="0"/>
              <a:buChar char="•"/>
            </a:pPr>
            <a:r>
              <a:rPr lang="en-US" sz="3600" dirty="0" smtClean="0">
                <a:latin typeface="Swagger" pitchFamily="2" charset="0"/>
                <a:ea typeface="Swagger" pitchFamily="2" charset="0"/>
              </a:rPr>
              <a:t>Eating dinner with family</a:t>
            </a:r>
            <a:endParaRPr lang="en-US" sz="3600" dirty="0">
              <a:latin typeface="Swagger" pitchFamily="2" charset="0"/>
              <a:ea typeface="Swagger" pitchFamily="2" charset="0"/>
            </a:endParaRPr>
          </a:p>
        </p:txBody>
      </p:sp>
      <p:sp>
        <p:nvSpPr>
          <p:cNvPr id="13" name="TextBox 12"/>
          <p:cNvSpPr txBox="1"/>
          <p:nvPr/>
        </p:nvSpPr>
        <p:spPr>
          <a:xfrm>
            <a:off x="1295400" y="3657600"/>
            <a:ext cx="5029200" cy="646331"/>
          </a:xfrm>
          <a:prstGeom prst="rect">
            <a:avLst/>
          </a:prstGeom>
          <a:noFill/>
        </p:spPr>
        <p:txBody>
          <a:bodyPr wrap="square" rtlCol="0">
            <a:spAutoFit/>
          </a:bodyPr>
          <a:lstStyle/>
          <a:p>
            <a:pPr>
              <a:buFont typeface="Arial" pitchFamily="34" charset="0"/>
              <a:buChar char="•"/>
            </a:pPr>
            <a:r>
              <a:rPr lang="en-US" sz="3600" dirty="0" smtClean="0">
                <a:latin typeface="Swagger" pitchFamily="2" charset="0"/>
                <a:ea typeface="Swagger" pitchFamily="2" charset="0"/>
              </a:rPr>
              <a:t>Reading a book</a:t>
            </a:r>
            <a:endParaRPr lang="en-US" sz="3600" dirty="0">
              <a:latin typeface="Swagger" pitchFamily="2" charset="0"/>
              <a:ea typeface="Swagger" pitchFamily="2" charset="0"/>
            </a:endParaRPr>
          </a:p>
        </p:txBody>
      </p:sp>
      <p:sp>
        <p:nvSpPr>
          <p:cNvPr id="24" name="Rectangle 23"/>
          <p:cNvSpPr/>
          <p:nvPr/>
        </p:nvSpPr>
        <p:spPr>
          <a:xfrm>
            <a:off x="1295400" y="1981200"/>
            <a:ext cx="5029200" cy="2362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 to="" calcmode="lin" valueType="num">
                                      <p:cBhvr>
                                        <p:cTn id="10" dur="1" fill="hold"/>
                                        <p:tgtEl>
                                          <p:spTgt spid="24"/>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to="" calcmode="lin" valueType="num">
                                      <p:cBhvr>
                                        <p:cTn id="15" dur="1" fill="hold"/>
                                        <p:tgtEl>
                                          <p:spTgt spid="11"/>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to="" calcmode="lin" valueType="num">
                                      <p:cBhvr>
                                        <p:cTn id="20" dur="1" fill="hold"/>
                                        <p:tgtEl>
                                          <p:spTgt spid="12"/>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to="" calcmode="lin" valueType="num">
                                      <p:cBhvr>
                                        <p:cTn id="25" dur="1" fill="hold"/>
                                        <p:tgtEl>
                                          <p:spTgt spid="13"/>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to="" calcmode="lin" valueType="num">
                                      <p:cBhvr>
                                        <p:cTn id="30" dur="1" fill="hold"/>
                                        <p:tgtEl>
                                          <p:spTgt spid="15"/>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to="" calcmode="lin" valueType="num">
                                      <p:cBhvr>
                                        <p:cTn id="35" dur="1" fill="hold"/>
                                        <p:tgtEl>
                                          <p:spTgt spid="1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P spid="17" grpId="0" animBg="1"/>
      <p:bldP spid="10" grpId="0"/>
      <p:bldP spid="11" grpId="0"/>
      <p:bldP spid="13" grpId="0"/>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4" name="Rectangle 13"/>
          <p:cNvSpPr/>
          <p:nvPr/>
        </p:nvSpPr>
        <p:spPr>
          <a:xfrm>
            <a:off x="381000" y="685800"/>
            <a:ext cx="8534400" cy="2308324"/>
          </a:xfrm>
          <a:prstGeom prst="rect">
            <a:avLst/>
          </a:prstGeom>
        </p:spPr>
        <p:txBody>
          <a:bodyPr wrap="square">
            <a:spAutoFit/>
          </a:bodyPr>
          <a:lstStyle/>
          <a:p>
            <a:pPr algn="ctr"/>
            <a:r>
              <a:rPr lang="en-US" sz="4800" dirty="0">
                <a:latin typeface="Swagger" pitchFamily="2" charset="0"/>
                <a:ea typeface="Swagger" pitchFamily="2" charset="0"/>
              </a:rPr>
              <a:t>What’s our word that means “wild, rushed behavior because you are frightened, worried or in a hurry?” </a:t>
            </a:r>
          </a:p>
        </p:txBody>
      </p:sp>
      <p:sp>
        <p:nvSpPr>
          <p:cNvPr id="5" name="Rectangle 4"/>
          <p:cNvSpPr/>
          <p:nvPr/>
        </p:nvSpPr>
        <p:spPr>
          <a:xfrm>
            <a:off x="1295400" y="3276600"/>
            <a:ext cx="6665607" cy="1569660"/>
          </a:xfrm>
          <a:prstGeom prst="rect">
            <a:avLst/>
          </a:prstGeom>
          <a:noFill/>
        </p:spPr>
        <p:txBody>
          <a:bodyPr wrap="none" lIns="91440" tIns="45720" rIns="91440" bIns="45720">
            <a:spAutoFit/>
          </a:bodyPr>
          <a:lstStyle/>
          <a:p>
            <a:pPr algn="ctr"/>
            <a:r>
              <a:rPr lang="en-US" sz="9600" b="1" cap="none" spc="0" dirty="0" smtClean="0">
                <a:ln w="17780" cmpd="sng">
                  <a:solidFill>
                    <a:schemeClr val="tx1"/>
                  </a:solidFill>
                  <a:prstDash val="solid"/>
                  <a:miter lim="800000"/>
                </a:ln>
                <a:solidFill>
                  <a:srgbClr val="92D050"/>
                </a:solidFill>
                <a:effectLst>
                  <a:outerShdw blurRad="50800" algn="tl" rotWithShape="0">
                    <a:srgbClr val="000000"/>
                  </a:outerShdw>
                </a:effectLst>
                <a:latin typeface="My Own Topher" pitchFamily="2" charset="0"/>
              </a:rPr>
              <a:t>frantic</a:t>
            </a:r>
            <a:endParaRPr lang="en-US" sz="9600" b="1" cap="none" spc="0" dirty="0">
              <a:ln w="17780" cmpd="sng">
                <a:solidFill>
                  <a:schemeClr val="tx1"/>
                </a:solidFill>
                <a:prstDash val="solid"/>
                <a:miter lim="800000"/>
              </a:ln>
              <a:solidFill>
                <a:srgbClr val="92D050"/>
              </a:solidFill>
              <a:effectLst>
                <a:outerShdw blurRad="50800" algn="tl" rotWithShape="0">
                  <a:srgbClr val="000000"/>
                </a:outerShdw>
              </a:effectLst>
              <a:latin typeface="My Own Topher" pitchFamily="2" charset="0"/>
            </a:endParaRPr>
          </a:p>
        </p:txBody>
      </p:sp>
      <p:pic>
        <p:nvPicPr>
          <p:cNvPr id="3074" name="Picture 2" descr="C:\Users\store\AppData\Local\Microsoft\Windows\Temporary Internet Files\Content.IE5\40SBQ8P1\MC900290861[1].wmf"/>
          <p:cNvPicPr>
            <a:picLocks noChangeAspect="1" noChangeArrowheads="1"/>
          </p:cNvPicPr>
          <p:nvPr/>
        </p:nvPicPr>
        <p:blipFill>
          <a:blip r:embed="rId4" cstate="print"/>
          <a:srcRect/>
          <a:stretch>
            <a:fillRect/>
          </a:stretch>
        </p:blipFill>
        <p:spPr bwMode="auto">
          <a:xfrm>
            <a:off x="3429000" y="4495800"/>
            <a:ext cx="2346356" cy="16598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 to="" calcmode="lin" valueType="num">
                                      <p:cBhvr>
                                        <p:cTn id="10" dur="1" fill="hold"/>
                                        <p:tgtEl>
                                          <p:spTgt spid="307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914400" y="838200"/>
            <a:ext cx="4338047" cy="1200329"/>
          </a:xfrm>
          <a:prstGeom prst="rect">
            <a:avLst/>
          </a:prstGeom>
          <a:noFill/>
        </p:spPr>
        <p:txBody>
          <a:bodyPr wrap="none" lIns="91440" tIns="45720" rIns="91440" bIns="45720">
            <a:spAutoFit/>
          </a:bodyPr>
          <a:lstStyle/>
          <a:p>
            <a:pPr algn="ctr"/>
            <a:r>
              <a:rPr lang="en-US" sz="7200" b="1" cap="none" spc="0" dirty="0" smtClean="0">
                <a:ln w="17780" cmpd="sng">
                  <a:solidFill>
                    <a:schemeClr val="tx1"/>
                  </a:solidFill>
                  <a:prstDash val="solid"/>
                  <a:miter lim="800000"/>
                </a:ln>
                <a:solidFill>
                  <a:srgbClr val="92D050"/>
                </a:solidFill>
                <a:effectLst>
                  <a:outerShdw blurRad="50800" algn="tl" rotWithShape="0">
                    <a:srgbClr val="000000"/>
                  </a:outerShdw>
                </a:effectLst>
                <a:latin typeface="My Own Topher" pitchFamily="2" charset="0"/>
              </a:rPr>
              <a:t>antics</a:t>
            </a:r>
            <a:endParaRPr lang="en-US" sz="7200" b="1" cap="none" spc="0" dirty="0">
              <a:ln w="17780" cmpd="sng">
                <a:solidFill>
                  <a:schemeClr val="tx1"/>
                </a:solidFill>
                <a:prstDash val="solid"/>
                <a:miter lim="800000"/>
              </a:ln>
              <a:solidFill>
                <a:srgbClr val="92D050"/>
              </a:solidFill>
              <a:effectLst>
                <a:outerShdw blurRad="50800" algn="tl" rotWithShape="0">
                  <a:srgbClr val="000000"/>
                </a:outerShdw>
              </a:effectLst>
              <a:latin typeface="My Own Topher" pitchFamily="2" charset="0"/>
            </a:endParaRPr>
          </a:p>
        </p:txBody>
      </p:sp>
      <p:sp>
        <p:nvSpPr>
          <p:cNvPr id="18" name="Block Arc 17"/>
          <p:cNvSpPr/>
          <p:nvPr/>
        </p:nvSpPr>
        <p:spPr>
          <a:xfrm rot="10800000">
            <a:off x="990600" y="1600200"/>
            <a:ext cx="1752600" cy="381000"/>
          </a:xfrm>
          <a:prstGeom prst="blockArc">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Block Arc 18"/>
          <p:cNvSpPr/>
          <p:nvPr/>
        </p:nvSpPr>
        <p:spPr>
          <a:xfrm rot="10800000">
            <a:off x="2971800" y="1600200"/>
            <a:ext cx="2209800" cy="381000"/>
          </a:xfrm>
          <a:prstGeom prst="blockArc">
            <a:avLst>
              <a:gd name="adj1" fmla="val 10800020"/>
              <a:gd name="adj2" fmla="val 0"/>
              <a:gd name="adj3" fmla="val 25000"/>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p:cNvSpPr txBox="1"/>
          <p:nvPr/>
        </p:nvSpPr>
        <p:spPr>
          <a:xfrm>
            <a:off x="762000" y="2286000"/>
            <a:ext cx="7620000" cy="2862322"/>
          </a:xfrm>
          <a:prstGeom prst="rect">
            <a:avLst/>
          </a:prstGeom>
          <a:noFill/>
          <a:ln cmpd="tri">
            <a:noFill/>
          </a:ln>
        </p:spPr>
        <p:txBody>
          <a:bodyPr wrap="square" rtlCol="0">
            <a:spAutoFit/>
          </a:bodyPr>
          <a:lstStyle/>
          <a:p>
            <a:pPr algn="ctr"/>
            <a:r>
              <a:rPr lang="en-US" sz="3600" b="1" dirty="0" smtClean="0">
                <a:latin typeface="Swagger" pitchFamily="2" charset="0"/>
                <a:ea typeface="Swagger" pitchFamily="2" charset="0"/>
              </a:rPr>
              <a:t>Context</a:t>
            </a:r>
            <a:r>
              <a:rPr lang="en-US" sz="3600" dirty="0" smtClean="0">
                <a:latin typeface="Swagger" pitchFamily="2" charset="0"/>
                <a:ea typeface="Swagger" pitchFamily="2" charset="0"/>
              </a:rPr>
              <a:t>:  “Plummeting through the trees, Verdi landed in a crooked sprawl across a log on the forest floor.  He couldn’t move.  “Help” he croaked.  As usual the greens had been watching Verdi’s </a:t>
            </a:r>
            <a:r>
              <a:rPr lang="en-US" sz="3600" b="1" dirty="0" smtClean="0">
                <a:latin typeface="Swagger" pitchFamily="2" charset="0"/>
                <a:ea typeface="Swagger" pitchFamily="2" charset="0"/>
              </a:rPr>
              <a:t>antics</a:t>
            </a:r>
            <a:r>
              <a:rPr lang="en-US" sz="3600" dirty="0" smtClean="0">
                <a:latin typeface="Swagger" pitchFamily="2" charset="0"/>
                <a:ea typeface="Swagger" pitchFamily="2" charset="0"/>
              </a:rPr>
              <a:t>.</a:t>
            </a:r>
            <a:endParaRPr lang="en-US" sz="5400" dirty="0">
              <a:latin typeface="Swagger" pitchFamily="2" charset="0"/>
              <a:ea typeface="Swagger" pitchFamily="2" charset="0"/>
            </a:endParaRPr>
          </a:p>
        </p:txBody>
      </p:sp>
      <p:sp>
        <p:nvSpPr>
          <p:cNvPr id="22" name="TextBox 21"/>
          <p:cNvSpPr txBox="1"/>
          <p:nvPr/>
        </p:nvSpPr>
        <p:spPr>
          <a:xfrm>
            <a:off x="228600" y="5334000"/>
            <a:ext cx="8686800" cy="646331"/>
          </a:xfrm>
          <a:prstGeom prst="rect">
            <a:avLst/>
          </a:prstGeom>
          <a:noFill/>
          <a:ln cmpd="tri">
            <a:noFill/>
          </a:ln>
        </p:spPr>
        <p:txBody>
          <a:bodyPr wrap="square" rtlCol="0">
            <a:spAutoFit/>
          </a:bodyPr>
          <a:lstStyle/>
          <a:p>
            <a:pPr algn="ctr"/>
            <a:r>
              <a:rPr lang="en-US" sz="3600" b="1" dirty="0" smtClean="0">
                <a:latin typeface="Swagger" pitchFamily="2" charset="0"/>
                <a:ea typeface="Swagger" pitchFamily="2" charset="0"/>
              </a:rPr>
              <a:t>Definition</a:t>
            </a:r>
            <a:r>
              <a:rPr lang="en-US" sz="3600" dirty="0" smtClean="0">
                <a:latin typeface="Swagger" pitchFamily="2" charset="0"/>
                <a:ea typeface="Swagger" pitchFamily="2" charset="0"/>
              </a:rPr>
              <a:t>: (noun) funny</a:t>
            </a:r>
            <a:r>
              <a:rPr lang="en-US" sz="3600" dirty="0">
                <a:latin typeface="Swagger" pitchFamily="2" charset="0"/>
                <a:ea typeface="Swagger" pitchFamily="2" charset="0"/>
              </a:rPr>
              <a:t>, silly or unusual behavior</a:t>
            </a:r>
            <a:endParaRPr lang="en-US" sz="5400" dirty="0">
              <a:latin typeface="Swagger" pitchFamily="2" charset="0"/>
              <a:ea typeface="Swagger" pitchFamily="2" charset="0"/>
            </a:endParaRPr>
          </a:p>
        </p:txBody>
      </p:sp>
      <p:pic>
        <p:nvPicPr>
          <p:cNvPr id="4098" name="Picture 2" descr="C:\Users\store\AppData\Local\Microsoft\Windows\Temporary Internet Files\Content.IE5\2EIIC683\MC900437980[1].wmf"/>
          <p:cNvPicPr>
            <a:picLocks noChangeAspect="1" noChangeArrowheads="1"/>
          </p:cNvPicPr>
          <p:nvPr/>
        </p:nvPicPr>
        <p:blipFill>
          <a:blip r:embed="rId4" cstate="print"/>
          <a:srcRect/>
          <a:stretch>
            <a:fillRect/>
          </a:stretch>
        </p:blipFill>
        <p:spPr bwMode="auto">
          <a:xfrm rot="592714">
            <a:off x="6352479" y="686597"/>
            <a:ext cx="1905000" cy="13779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to="" calcmode="lin" valueType="num">
                                      <p:cBhvr>
                                        <p:cTn id="7" dur="1" fill="hold"/>
                                        <p:tgtEl>
                                          <p:spTgt spid="21"/>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to="" calcmode="lin" valueType="num">
                                      <p:cBhvr>
                                        <p:cTn id="12" dur="1" fill="hold"/>
                                        <p:tgtEl>
                                          <p:spTgt spid="2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1371600" y="1905000"/>
            <a:ext cx="5029200" cy="646331"/>
          </a:xfrm>
          <a:prstGeom prst="rect">
            <a:avLst/>
          </a:prstGeom>
          <a:noFill/>
        </p:spPr>
        <p:txBody>
          <a:bodyPr wrap="square" rtlCol="0">
            <a:spAutoFit/>
          </a:bodyPr>
          <a:lstStyle/>
          <a:p>
            <a:pPr>
              <a:buFont typeface="Arial" pitchFamily="34" charset="0"/>
              <a:buChar char="•"/>
            </a:pPr>
            <a:r>
              <a:rPr lang="en-US" sz="3600" dirty="0" smtClean="0">
                <a:latin typeface="Swagger" pitchFamily="2" charset="0"/>
                <a:ea typeface="Swagger" pitchFamily="2" charset="0"/>
              </a:rPr>
              <a:t>Brushing your teeth</a:t>
            </a:r>
            <a:endParaRPr lang="en-US" sz="3600" dirty="0">
              <a:latin typeface="Swagger" pitchFamily="2" charset="0"/>
              <a:ea typeface="Swagger" pitchFamily="2" charset="0"/>
            </a:endParaRPr>
          </a:p>
        </p:txBody>
      </p:sp>
      <p:sp>
        <p:nvSpPr>
          <p:cNvPr id="11" name="TextBox 10"/>
          <p:cNvSpPr txBox="1"/>
          <p:nvPr/>
        </p:nvSpPr>
        <p:spPr>
          <a:xfrm>
            <a:off x="1371600" y="2438400"/>
            <a:ext cx="5029200" cy="646331"/>
          </a:xfrm>
          <a:prstGeom prst="rect">
            <a:avLst/>
          </a:prstGeom>
          <a:noFill/>
        </p:spPr>
        <p:txBody>
          <a:bodyPr wrap="square" rtlCol="0">
            <a:spAutoFit/>
          </a:bodyPr>
          <a:lstStyle/>
          <a:p>
            <a:pPr>
              <a:buFont typeface="Arial" pitchFamily="34" charset="0"/>
              <a:buChar char="•"/>
            </a:pPr>
            <a:r>
              <a:rPr lang="en-US" sz="3600" dirty="0" smtClean="0">
                <a:latin typeface="Swagger" pitchFamily="2" charset="0"/>
                <a:ea typeface="Swagger" pitchFamily="2" charset="0"/>
              </a:rPr>
              <a:t>Walking backwards all day</a:t>
            </a:r>
            <a:endParaRPr lang="en-US" sz="3600" dirty="0">
              <a:latin typeface="Swagger" pitchFamily="2" charset="0"/>
              <a:ea typeface="Swagger" pitchFamily="2" charset="0"/>
            </a:endParaRPr>
          </a:p>
        </p:txBody>
      </p:sp>
      <p:sp>
        <p:nvSpPr>
          <p:cNvPr id="12" name="TextBox 11"/>
          <p:cNvSpPr txBox="1"/>
          <p:nvPr/>
        </p:nvSpPr>
        <p:spPr>
          <a:xfrm>
            <a:off x="1371600" y="2971800"/>
            <a:ext cx="5029200" cy="646331"/>
          </a:xfrm>
          <a:prstGeom prst="rect">
            <a:avLst/>
          </a:prstGeom>
          <a:noFill/>
        </p:spPr>
        <p:txBody>
          <a:bodyPr wrap="square" rtlCol="0">
            <a:spAutoFit/>
          </a:bodyPr>
          <a:lstStyle/>
          <a:p>
            <a:pPr>
              <a:buFont typeface="Arial" pitchFamily="34" charset="0"/>
              <a:buChar char="•"/>
            </a:pPr>
            <a:r>
              <a:rPr lang="en-US" sz="3600" dirty="0" smtClean="0">
                <a:latin typeface="Swagger" pitchFamily="2" charset="0"/>
                <a:ea typeface="Swagger" pitchFamily="2" charset="0"/>
              </a:rPr>
              <a:t>Writing a letter</a:t>
            </a:r>
            <a:endParaRPr lang="en-US" sz="3600" dirty="0">
              <a:latin typeface="Swagger" pitchFamily="2" charset="0"/>
              <a:ea typeface="Swagger" pitchFamily="2" charset="0"/>
            </a:endParaRPr>
          </a:p>
        </p:txBody>
      </p:sp>
      <p:sp>
        <p:nvSpPr>
          <p:cNvPr id="13" name="TextBox 12"/>
          <p:cNvSpPr txBox="1"/>
          <p:nvPr/>
        </p:nvSpPr>
        <p:spPr>
          <a:xfrm>
            <a:off x="1371600" y="3505200"/>
            <a:ext cx="5029200" cy="646331"/>
          </a:xfrm>
          <a:prstGeom prst="rect">
            <a:avLst/>
          </a:prstGeom>
          <a:noFill/>
        </p:spPr>
        <p:txBody>
          <a:bodyPr wrap="square" rtlCol="0">
            <a:spAutoFit/>
          </a:bodyPr>
          <a:lstStyle/>
          <a:p>
            <a:pPr>
              <a:buFont typeface="Arial" pitchFamily="34" charset="0"/>
              <a:buChar char="•"/>
            </a:pPr>
            <a:r>
              <a:rPr lang="en-US" sz="3600" dirty="0" smtClean="0">
                <a:latin typeface="Swagger" pitchFamily="2" charset="0"/>
                <a:ea typeface="Swagger" pitchFamily="2" charset="0"/>
              </a:rPr>
              <a:t>Burping aloud the alphabet</a:t>
            </a:r>
            <a:endParaRPr lang="en-US" sz="3600" dirty="0">
              <a:latin typeface="Swagger" pitchFamily="2" charset="0"/>
              <a:ea typeface="Swagger" pitchFamily="2" charset="0"/>
            </a:endParaRPr>
          </a:p>
        </p:txBody>
      </p:sp>
      <p:sp>
        <p:nvSpPr>
          <p:cNvPr id="15" name="Rectangle 14"/>
          <p:cNvSpPr/>
          <p:nvPr/>
        </p:nvSpPr>
        <p:spPr>
          <a:xfrm>
            <a:off x="1828800" y="4343400"/>
            <a:ext cx="3581400" cy="1754326"/>
          </a:xfrm>
          <a:prstGeom prst="rect">
            <a:avLst/>
          </a:prstGeom>
          <a:ln w="31750">
            <a:solidFill>
              <a:schemeClr val="tx1"/>
            </a:solidFill>
          </a:ln>
        </p:spPr>
        <p:txBody>
          <a:bodyPr wrap="square">
            <a:spAutoFit/>
          </a:bodyPr>
          <a:lstStyle/>
          <a:p>
            <a:pPr algn="ctr"/>
            <a:r>
              <a:rPr lang="en-US" sz="3600" dirty="0" smtClean="0">
                <a:latin typeface="Swagger" pitchFamily="2" charset="0"/>
                <a:ea typeface="Swagger" pitchFamily="2" charset="0"/>
              </a:rPr>
              <a:t>Where might you see someone’s </a:t>
            </a:r>
            <a:r>
              <a:rPr lang="en-US" sz="3600" b="1" dirty="0" smtClean="0">
                <a:latin typeface="Swagger" pitchFamily="2" charset="0"/>
                <a:ea typeface="Swagger" pitchFamily="2" charset="0"/>
              </a:rPr>
              <a:t>antics</a:t>
            </a:r>
            <a:r>
              <a:rPr lang="en-US" sz="3600" dirty="0" smtClean="0">
                <a:latin typeface="Swagger" pitchFamily="2" charset="0"/>
                <a:ea typeface="Swagger" pitchFamily="2" charset="0"/>
              </a:rPr>
              <a:t>? Give an example.</a:t>
            </a:r>
            <a:endParaRPr lang="en-US" sz="3600" dirty="0">
              <a:latin typeface="Swagger" pitchFamily="2" charset="0"/>
              <a:ea typeface="Swagger" pitchFamily="2" charset="0"/>
            </a:endParaRPr>
          </a:p>
        </p:txBody>
      </p:sp>
      <p:sp>
        <p:nvSpPr>
          <p:cNvPr id="16" name="Rectangle 15"/>
          <p:cNvSpPr/>
          <p:nvPr/>
        </p:nvSpPr>
        <p:spPr>
          <a:xfrm>
            <a:off x="1219200" y="1905000"/>
            <a:ext cx="4724400" cy="220980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324600" y="2667000"/>
            <a:ext cx="1828800" cy="2862322"/>
          </a:xfrm>
          <a:prstGeom prst="rect">
            <a:avLst/>
          </a:prstGeom>
          <a:ln w="31750">
            <a:solidFill>
              <a:schemeClr val="tx1"/>
            </a:solidFill>
          </a:ln>
        </p:spPr>
        <p:txBody>
          <a:bodyPr wrap="square">
            <a:spAutoFit/>
          </a:bodyPr>
          <a:lstStyle/>
          <a:p>
            <a:pPr algn="ctr"/>
            <a:r>
              <a:rPr lang="en-US" sz="3600" dirty="0" smtClean="0">
                <a:latin typeface="Swagger" pitchFamily="2" charset="0"/>
                <a:ea typeface="Swagger" pitchFamily="2" charset="0"/>
              </a:rPr>
              <a:t>What </a:t>
            </a:r>
            <a:r>
              <a:rPr lang="en-US" sz="3600" b="1" dirty="0" smtClean="0">
                <a:latin typeface="Swagger" pitchFamily="2" charset="0"/>
                <a:ea typeface="Swagger" pitchFamily="2" charset="0"/>
              </a:rPr>
              <a:t>antics</a:t>
            </a:r>
            <a:r>
              <a:rPr lang="en-US" sz="3600" dirty="0" smtClean="0">
                <a:latin typeface="Swagger" pitchFamily="2" charset="0"/>
                <a:ea typeface="Swagger" pitchFamily="2" charset="0"/>
              </a:rPr>
              <a:t> might get you in trouble?</a:t>
            </a:r>
          </a:p>
        </p:txBody>
      </p:sp>
      <p:sp>
        <p:nvSpPr>
          <p:cNvPr id="19" name="Rectangle 18"/>
          <p:cNvSpPr/>
          <p:nvPr/>
        </p:nvSpPr>
        <p:spPr>
          <a:xfrm>
            <a:off x="2667000" y="838200"/>
            <a:ext cx="4338047" cy="1200329"/>
          </a:xfrm>
          <a:prstGeom prst="rect">
            <a:avLst/>
          </a:prstGeom>
          <a:noFill/>
        </p:spPr>
        <p:txBody>
          <a:bodyPr wrap="none" lIns="91440" tIns="45720" rIns="91440" bIns="45720">
            <a:spAutoFit/>
          </a:bodyPr>
          <a:lstStyle/>
          <a:p>
            <a:pPr algn="ctr"/>
            <a:r>
              <a:rPr lang="en-US" sz="7200" b="1" cap="none" spc="0" dirty="0" smtClean="0">
                <a:ln w="17780" cmpd="sng">
                  <a:solidFill>
                    <a:schemeClr val="tx1"/>
                  </a:solidFill>
                  <a:prstDash val="solid"/>
                  <a:miter lim="800000"/>
                </a:ln>
                <a:solidFill>
                  <a:srgbClr val="92D050"/>
                </a:solidFill>
                <a:effectLst>
                  <a:outerShdw blurRad="50800" algn="tl" rotWithShape="0">
                    <a:srgbClr val="000000"/>
                  </a:outerShdw>
                </a:effectLst>
                <a:latin typeface="My Own Topher" pitchFamily="2" charset="0"/>
              </a:rPr>
              <a:t>antics</a:t>
            </a:r>
            <a:endParaRPr lang="en-US" sz="7200" b="1" cap="none" spc="0" dirty="0">
              <a:ln w="17780" cmpd="sng">
                <a:solidFill>
                  <a:schemeClr val="tx1"/>
                </a:solidFill>
                <a:prstDash val="solid"/>
                <a:miter lim="800000"/>
              </a:ln>
              <a:solidFill>
                <a:srgbClr val="92D050"/>
              </a:solidFill>
              <a:effectLst>
                <a:outerShdw blurRad="50800" algn="tl" rotWithShape="0">
                  <a:srgbClr val="000000"/>
                </a:outerShdw>
              </a:effectLst>
              <a:latin typeface="My Own Topher"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to="" calcmode="lin" valueType="num">
                                      <p:cBhvr>
                                        <p:cTn id="7" dur="1" fill="hold"/>
                                        <p:tgtEl>
                                          <p:spTgt spid="1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to="" calcmode="lin" valueType="num">
                                      <p:cBhvr>
                                        <p:cTn id="10" dur="1" fill="hold"/>
                                        <p:tgtEl>
                                          <p:spTgt spid="10"/>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to="" calcmode="lin" valueType="num">
                                      <p:cBhvr>
                                        <p:cTn id="15" dur="1" fill="hold"/>
                                        <p:tgtEl>
                                          <p:spTgt spid="11"/>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randombar(horizont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to="" calcmode="lin" valueType="num">
                                      <p:cBhvr>
                                        <p:cTn id="25" dur="1" fill="hold"/>
                                        <p:tgtEl>
                                          <p:spTgt spid="13"/>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to="" calcmode="lin" valueType="num">
                                      <p:cBhvr>
                                        <p:cTn id="30" dur="1" fill="hold"/>
                                        <p:tgtEl>
                                          <p:spTgt spid="15"/>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to="" calcmode="lin" valueType="num">
                                      <p:cBhvr>
                                        <p:cTn id="35" dur="1" fill="hold"/>
                                        <p:tgtEl>
                                          <p:spTgt spid="1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4" name="Rectangle 13"/>
          <p:cNvSpPr/>
          <p:nvPr/>
        </p:nvSpPr>
        <p:spPr>
          <a:xfrm>
            <a:off x="990600" y="762000"/>
            <a:ext cx="7239000" cy="1446550"/>
          </a:xfrm>
          <a:prstGeom prst="rect">
            <a:avLst/>
          </a:prstGeom>
        </p:spPr>
        <p:txBody>
          <a:bodyPr wrap="square">
            <a:spAutoFit/>
          </a:bodyPr>
          <a:lstStyle/>
          <a:p>
            <a:pPr algn="ctr"/>
            <a:r>
              <a:rPr lang="en-US" sz="4400" dirty="0">
                <a:latin typeface="Swagger" pitchFamily="2" charset="0"/>
                <a:ea typeface="Swagger" pitchFamily="2" charset="0"/>
              </a:rPr>
              <a:t>What’s our word that </a:t>
            </a:r>
            <a:r>
              <a:rPr lang="en-US" sz="4400" dirty="0" smtClean="0">
                <a:latin typeface="Swagger" pitchFamily="2" charset="0"/>
                <a:ea typeface="Swagger" pitchFamily="2" charset="0"/>
              </a:rPr>
              <a:t>means, </a:t>
            </a:r>
            <a:r>
              <a:rPr lang="en-US" sz="4400" dirty="0">
                <a:latin typeface="Swagger" pitchFamily="2" charset="0"/>
                <a:ea typeface="Swagger" pitchFamily="2" charset="0"/>
              </a:rPr>
              <a:t>“funny, unusual or silly behavior?” </a:t>
            </a:r>
          </a:p>
        </p:txBody>
      </p:sp>
      <p:sp>
        <p:nvSpPr>
          <p:cNvPr id="5" name="Rectangle 4"/>
          <p:cNvSpPr/>
          <p:nvPr/>
        </p:nvSpPr>
        <p:spPr>
          <a:xfrm>
            <a:off x="1828800" y="2743200"/>
            <a:ext cx="5721438" cy="1569660"/>
          </a:xfrm>
          <a:prstGeom prst="rect">
            <a:avLst/>
          </a:prstGeom>
          <a:noFill/>
        </p:spPr>
        <p:txBody>
          <a:bodyPr wrap="none" lIns="91440" tIns="45720" rIns="91440" bIns="45720">
            <a:spAutoFit/>
          </a:bodyPr>
          <a:lstStyle/>
          <a:p>
            <a:pPr algn="ctr"/>
            <a:r>
              <a:rPr lang="en-US" sz="9600" b="1" cap="none" spc="0" dirty="0" smtClean="0">
                <a:ln w="17780" cmpd="sng">
                  <a:solidFill>
                    <a:schemeClr val="tx1"/>
                  </a:solidFill>
                  <a:prstDash val="solid"/>
                  <a:miter lim="800000"/>
                </a:ln>
                <a:solidFill>
                  <a:srgbClr val="92D050"/>
                </a:solidFill>
                <a:effectLst>
                  <a:outerShdw blurRad="50800" algn="tl" rotWithShape="0">
                    <a:srgbClr val="000000"/>
                  </a:outerShdw>
                </a:effectLst>
                <a:latin typeface="My Own Topher" pitchFamily="2" charset="0"/>
              </a:rPr>
              <a:t>antics</a:t>
            </a:r>
            <a:endParaRPr lang="en-US" sz="9600" b="1" cap="none" spc="0" dirty="0">
              <a:ln w="17780" cmpd="sng">
                <a:solidFill>
                  <a:schemeClr val="tx1"/>
                </a:solidFill>
                <a:prstDash val="solid"/>
                <a:miter lim="800000"/>
              </a:ln>
              <a:solidFill>
                <a:srgbClr val="92D050"/>
              </a:solidFill>
              <a:effectLst>
                <a:outerShdw blurRad="50800" algn="tl" rotWithShape="0">
                  <a:srgbClr val="000000"/>
                </a:outerShdw>
              </a:effectLst>
              <a:latin typeface="My Own Topher" pitchFamily="2" charset="0"/>
            </a:endParaRPr>
          </a:p>
        </p:txBody>
      </p:sp>
      <p:pic>
        <p:nvPicPr>
          <p:cNvPr id="5122" name="Picture 2" descr="C:\Users\store\AppData\Local\Microsoft\Windows\Temporary Internet Files\Content.IE5\2EIIC683\MC900437980[1].wmf"/>
          <p:cNvPicPr>
            <a:picLocks noChangeAspect="1" noChangeArrowheads="1"/>
          </p:cNvPicPr>
          <p:nvPr/>
        </p:nvPicPr>
        <p:blipFill>
          <a:blip r:embed="rId4" cstate="print"/>
          <a:srcRect/>
          <a:stretch>
            <a:fillRect/>
          </a:stretch>
        </p:blipFill>
        <p:spPr bwMode="auto">
          <a:xfrm>
            <a:off x="3429000" y="4343400"/>
            <a:ext cx="2431728" cy="17589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22"/>
                                        </p:tgtEl>
                                        <p:attrNameLst>
                                          <p:attrName>style.visibility</p:attrName>
                                        </p:attrNameLst>
                                      </p:cBhvr>
                                      <p:to>
                                        <p:strVal val="visible"/>
                                      </p:to>
                                    </p:set>
                                    <p:anim calcmode="lin" valueType="num">
                                      <p:cBhvr additive="base">
                                        <p:cTn id="11" dur="500" fill="hold"/>
                                        <p:tgtEl>
                                          <p:spTgt spid="5122"/>
                                        </p:tgtEl>
                                        <p:attrNameLst>
                                          <p:attrName>ppt_x</p:attrName>
                                        </p:attrNameLst>
                                      </p:cBhvr>
                                      <p:tavLst>
                                        <p:tav tm="0">
                                          <p:val>
                                            <p:strVal val="#ppt_x"/>
                                          </p:val>
                                        </p:tav>
                                        <p:tav tm="100000">
                                          <p:val>
                                            <p:strVal val="#ppt_x"/>
                                          </p:val>
                                        </p:tav>
                                      </p:tavLst>
                                    </p:anim>
                                    <p:anim calcmode="lin" valueType="num">
                                      <p:cBhvr additive="base">
                                        <p:cTn id="12"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8" name="Block Arc 17"/>
          <p:cNvSpPr/>
          <p:nvPr/>
        </p:nvSpPr>
        <p:spPr>
          <a:xfrm rot="10800000">
            <a:off x="1143000" y="1600200"/>
            <a:ext cx="3657600" cy="304800"/>
          </a:xfrm>
          <a:prstGeom prst="blockArc">
            <a:avLst>
              <a:gd name="adj1" fmla="val 10800004"/>
              <a:gd name="adj2" fmla="val 0"/>
              <a:gd name="adj3" fmla="val 25000"/>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Block Arc 18"/>
          <p:cNvSpPr/>
          <p:nvPr/>
        </p:nvSpPr>
        <p:spPr>
          <a:xfrm rot="10800000">
            <a:off x="4953000" y="1676400"/>
            <a:ext cx="1219200" cy="228600"/>
          </a:xfrm>
          <a:prstGeom prst="blockArc">
            <a:avLst>
              <a:gd name="adj1" fmla="val 10800020"/>
              <a:gd name="adj2" fmla="val 0"/>
              <a:gd name="adj3" fmla="val 25000"/>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p:cNvSpPr txBox="1"/>
          <p:nvPr/>
        </p:nvSpPr>
        <p:spPr>
          <a:xfrm>
            <a:off x="838200" y="2133600"/>
            <a:ext cx="7620000" cy="2554545"/>
          </a:xfrm>
          <a:prstGeom prst="rect">
            <a:avLst/>
          </a:prstGeom>
          <a:noFill/>
          <a:ln cmpd="tri">
            <a:noFill/>
          </a:ln>
        </p:spPr>
        <p:txBody>
          <a:bodyPr wrap="square" rtlCol="0">
            <a:spAutoFit/>
          </a:bodyPr>
          <a:lstStyle/>
          <a:p>
            <a:pPr algn="ctr"/>
            <a:r>
              <a:rPr lang="en-US" sz="4000" b="1" dirty="0" smtClean="0">
                <a:latin typeface="Swagger" pitchFamily="2" charset="0"/>
                <a:ea typeface="Swagger" pitchFamily="2" charset="0"/>
              </a:rPr>
              <a:t>Context</a:t>
            </a:r>
            <a:r>
              <a:rPr lang="en-US" sz="4000" dirty="0" smtClean="0">
                <a:latin typeface="Swagger" pitchFamily="2" charset="0"/>
                <a:ea typeface="Swagger" pitchFamily="2" charset="0"/>
              </a:rPr>
              <a:t>:  “Get </a:t>
            </a:r>
            <a:r>
              <a:rPr lang="en-US" sz="4000" dirty="0">
                <a:latin typeface="Swagger" pitchFamily="2" charset="0"/>
                <a:ea typeface="Swagger" pitchFamily="2" charset="0"/>
              </a:rPr>
              <a:t>a load of that old green </a:t>
            </a:r>
            <a:r>
              <a:rPr lang="en-US" sz="4000" dirty="0" smtClean="0">
                <a:latin typeface="Swagger" pitchFamily="2" charset="0"/>
                <a:ea typeface="Swagger" pitchFamily="2" charset="0"/>
              </a:rPr>
              <a:t>guy,” one </a:t>
            </a:r>
            <a:r>
              <a:rPr lang="en-US" sz="4000" dirty="0">
                <a:latin typeface="Swagger" pitchFamily="2" charset="0"/>
                <a:ea typeface="Swagger" pitchFamily="2" charset="0"/>
              </a:rPr>
              <a:t>of them whispered.  “Do you think he ever </a:t>
            </a:r>
            <a:r>
              <a:rPr lang="en-US" sz="4000" dirty="0" smtClean="0">
                <a:latin typeface="Swagger" pitchFamily="2" charset="0"/>
                <a:ea typeface="Swagger" pitchFamily="2" charset="0"/>
              </a:rPr>
              <a:t>moves?” the </a:t>
            </a:r>
            <a:r>
              <a:rPr lang="en-US" sz="4000" dirty="0">
                <a:latin typeface="Swagger" pitchFamily="2" charset="0"/>
                <a:ea typeface="Swagger" pitchFamily="2" charset="0"/>
              </a:rPr>
              <a:t>other </a:t>
            </a:r>
            <a:r>
              <a:rPr lang="en-US" sz="4000" b="1" dirty="0">
                <a:latin typeface="Swagger" pitchFamily="2" charset="0"/>
                <a:ea typeface="Swagger" pitchFamily="2" charset="0"/>
              </a:rPr>
              <a:t>snickered</a:t>
            </a:r>
            <a:r>
              <a:rPr lang="en-US" sz="4000" dirty="0">
                <a:latin typeface="Swagger" pitchFamily="2" charset="0"/>
                <a:ea typeface="Swagger" pitchFamily="2" charset="0"/>
              </a:rPr>
              <a:t>.  “I seriously doubt </a:t>
            </a:r>
            <a:r>
              <a:rPr lang="en-US" sz="4000" dirty="0" smtClean="0">
                <a:latin typeface="Swagger" pitchFamily="2" charset="0"/>
                <a:ea typeface="Swagger" pitchFamily="2" charset="0"/>
              </a:rPr>
              <a:t>it!” </a:t>
            </a:r>
            <a:endParaRPr lang="en-US" sz="4000" dirty="0">
              <a:latin typeface="Swagger" pitchFamily="2" charset="0"/>
              <a:ea typeface="Swagger" pitchFamily="2" charset="0"/>
            </a:endParaRPr>
          </a:p>
        </p:txBody>
      </p:sp>
      <p:sp>
        <p:nvSpPr>
          <p:cNvPr id="22" name="TextBox 21"/>
          <p:cNvSpPr txBox="1"/>
          <p:nvPr/>
        </p:nvSpPr>
        <p:spPr>
          <a:xfrm>
            <a:off x="762000" y="4876800"/>
            <a:ext cx="7620000" cy="1323439"/>
          </a:xfrm>
          <a:prstGeom prst="rect">
            <a:avLst/>
          </a:prstGeom>
          <a:noFill/>
          <a:ln cmpd="tri">
            <a:noFill/>
          </a:ln>
        </p:spPr>
        <p:txBody>
          <a:bodyPr wrap="square" rtlCol="0">
            <a:spAutoFit/>
          </a:bodyPr>
          <a:lstStyle/>
          <a:p>
            <a:pPr algn="ctr"/>
            <a:r>
              <a:rPr lang="en-US" sz="4000" b="1" dirty="0" smtClean="0">
                <a:latin typeface="Swagger" pitchFamily="2" charset="0"/>
                <a:ea typeface="Swagger" pitchFamily="2" charset="0"/>
              </a:rPr>
              <a:t>Definition</a:t>
            </a:r>
            <a:r>
              <a:rPr lang="en-US" sz="4000" dirty="0" smtClean="0">
                <a:latin typeface="Swagger" pitchFamily="2" charset="0"/>
                <a:ea typeface="Swagger" pitchFamily="2" charset="0"/>
              </a:rPr>
              <a:t>: (verb) to </a:t>
            </a:r>
            <a:r>
              <a:rPr lang="en-US" sz="4000" dirty="0">
                <a:latin typeface="Swagger" pitchFamily="2" charset="0"/>
                <a:ea typeface="Swagger" pitchFamily="2" charset="0"/>
              </a:rPr>
              <a:t>laugh quietly and disrespectfully at someone or something</a:t>
            </a:r>
          </a:p>
        </p:txBody>
      </p:sp>
      <p:sp>
        <p:nvSpPr>
          <p:cNvPr id="7" name="Footer Placeholder 6"/>
          <p:cNvSpPr>
            <a:spLocks noGrp="1"/>
          </p:cNvSpPr>
          <p:nvPr>
            <p:ph type="ftr" sz="quarter" idx="11"/>
          </p:nvPr>
        </p:nvSpPr>
        <p:spPr/>
        <p:txBody>
          <a:bodyPr/>
          <a:lstStyle/>
          <a:p>
            <a:r>
              <a:rPr lang="en-US" smtClean="0"/>
              <a:t>© Heather Earley, 2012</a:t>
            </a:r>
            <a:endParaRPr lang="en-US"/>
          </a:p>
        </p:txBody>
      </p:sp>
      <p:sp>
        <p:nvSpPr>
          <p:cNvPr id="10" name="Rectangle 9"/>
          <p:cNvSpPr/>
          <p:nvPr/>
        </p:nvSpPr>
        <p:spPr>
          <a:xfrm>
            <a:off x="1143000" y="762000"/>
            <a:ext cx="5344733" cy="1200329"/>
          </a:xfrm>
          <a:prstGeom prst="rect">
            <a:avLst/>
          </a:prstGeom>
          <a:noFill/>
        </p:spPr>
        <p:txBody>
          <a:bodyPr wrap="none" lIns="91440" tIns="45720" rIns="91440" bIns="45720">
            <a:spAutoFit/>
          </a:bodyPr>
          <a:lstStyle/>
          <a:p>
            <a:pPr algn="ctr"/>
            <a:r>
              <a:rPr lang="en-US" sz="7200" b="1" cap="none" spc="0" dirty="0" smtClean="0">
                <a:ln w="17780" cmpd="sng">
                  <a:solidFill>
                    <a:schemeClr val="tx1"/>
                  </a:solidFill>
                  <a:prstDash val="solid"/>
                  <a:miter lim="800000"/>
                </a:ln>
                <a:solidFill>
                  <a:srgbClr val="92D050"/>
                </a:solidFill>
                <a:effectLst>
                  <a:outerShdw blurRad="50800" algn="tl" rotWithShape="0">
                    <a:srgbClr val="000000"/>
                  </a:outerShdw>
                </a:effectLst>
                <a:latin typeface="My Own Topher" pitchFamily="2" charset="0"/>
              </a:rPr>
              <a:t>snicker</a:t>
            </a:r>
            <a:endParaRPr lang="en-US" sz="6000" b="1" cap="none" spc="0" dirty="0">
              <a:ln w="17780" cmpd="sng">
                <a:solidFill>
                  <a:schemeClr val="tx1"/>
                </a:solidFill>
                <a:prstDash val="solid"/>
                <a:miter lim="800000"/>
              </a:ln>
              <a:solidFill>
                <a:srgbClr val="92D050"/>
              </a:solidFill>
              <a:effectLst>
                <a:outerShdw blurRad="50800" algn="tl" rotWithShape="0">
                  <a:srgbClr val="000000"/>
                </a:outerShdw>
              </a:effectLst>
              <a:latin typeface="My Own Topher" pitchFamily="2" charset="0"/>
            </a:endParaRPr>
          </a:p>
        </p:txBody>
      </p:sp>
      <p:pic>
        <p:nvPicPr>
          <p:cNvPr id="6148" name="Picture 4" descr="C:\Users\store\AppData\Local\Microsoft\Windows\Temporary Internet Files\Content.IE5\6FUEA4OO\MC900088954[1].wmf"/>
          <p:cNvPicPr>
            <a:picLocks noChangeAspect="1" noChangeArrowheads="1"/>
          </p:cNvPicPr>
          <p:nvPr/>
        </p:nvPicPr>
        <p:blipFill>
          <a:blip r:embed="rId4" cstate="print"/>
          <a:srcRect/>
          <a:stretch>
            <a:fillRect/>
          </a:stretch>
        </p:blipFill>
        <p:spPr bwMode="auto">
          <a:xfrm rot="673016">
            <a:off x="6801624" y="578348"/>
            <a:ext cx="1355602" cy="11203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to="" calcmode="lin" valueType="num">
                                      <p:cBhvr>
                                        <p:cTn id="7" dur="1" fill="hold"/>
                                        <p:tgtEl>
                                          <p:spTgt spid="21"/>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to="" calcmode="lin" valueType="num">
                                      <p:cBhvr>
                                        <p:cTn id="12" dur="1" fill="hold"/>
                                        <p:tgtEl>
                                          <p:spTgt spid="2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12614</TotalTime>
  <Words>1415</Words>
  <Application>Microsoft Office PowerPoint</Application>
  <PresentationFormat>On-screen Show (4:3)</PresentationFormat>
  <Paragraphs>128</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Swagger</vt:lpstr>
      <vt:lpstr>Calibri</vt:lpstr>
      <vt:lpstr>My Own Topher</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Larry Earley</dc:creator>
  <cp:lastModifiedBy>martinb</cp:lastModifiedBy>
  <cp:revision>34</cp:revision>
  <dcterms:created xsi:type="dcterms:W3CDTF">2012-01-11T00:49:58Z</dcterms:created>
  <dcterms:modified xsi:type="dcterms:W3CDTF">2015-03-29T21:46:39Z</dcterms:modified>
</cp:coreProperties>
</file>